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7" r:id="rId4"/>
    <p:sldId id="258" r:id="rId5"/>
    <p:sldId id="263" r:id="rId6"/>
    <p:sldId id="260" r:id="rId7"/>
    <p:sldId id="261" r:id="rId8"/>
    <p:sldId id="268" r:id="rId9"/>
    <p:sldId id="262" r:id="rId10"/>
    <p:sldId id="264" r:id="rId11"/>
    <p:sldId id="275" r:id="rId12"/>
    <p:sldId id="267" r:id="rId13"/>
    <p:sldId id="276" r:id="rId14"/>
    <p:sldId id="277" r:id="rId15"/>
    <p:sldId id="270" r:id="rId16"/>
    <p:sldId id="271" r:id="rId17"/>
    <p:sldId id="273" r:id="rId18"/>
    <p:sldId id="27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Ref idx="minor"/>
        <a:srgbClr val="000000"/>
      </a:tcTxStyle>
      <a:tcStyle>
        <a:tcBdr>
          <a:left>
            <a:ln w="12701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left>
          <a:right>
            <a:ln w="12701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right>
          <a:top>
            <a:ln w="12701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top>
          <a:bottom>
            <a:ln w="12701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Ref idx="minor"/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Ref idx="minor"/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Ref idx="minor"/>
        <a:srgbClr val="FFFFFF"/>
      </a:tcTxStyle>
      <a:tcStyle>
        <a:tcBdr>
          <a:top>
            <a:ln w="38103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Ref idx="minor"/>
        <a:srgbClr val="FFFFFF"/>
      </a:tcTxStyle>
      <a:tcStyle>
        <a:tcBdr>
          <a:bottom>
            <a:ln w="38103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69CF1AB2-1976-4502-BF36-3FF5EA218861}" styleName="">
    <a:wholeTbl>
      <a:tcTxStyle>
        <a:fontRef idx="minor"/>
        <a:srgbClr val="000000"/>
      </a:tcTxStyle>
      <a:tcStyle>
        <a:tcBdr>
          <a:left>
            <a:ln w="12701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left>
          <a:right>
            <a:ln w="12701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right>
          <a:top>
            <a:ln w="12701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top>
          <a:bottom>
            <a:ln w="12701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1V>
      <a:tcStyle>
        <a:tcBdr/>
        <a:fill>
          <a:solidFill>
            <a:srgbClr val="D0D8E8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top>
        </a:tcBdr>
        <a:fill>
          <a:solidFill>
            <a:srgbClr val="E9EDF4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EDF4"/>
          </a:solidFill>
        </a:fill>
      </a:tcStyle>
    </a:firstRow>
  </a:tblStyle>
  <a:tblStyle styleId="{BDBED569-4797-4DF1-A0F4-6AAB3CD982D8}" styleName="">
    <a:wholeTbl>
      <a:tcTxStyle>
        <a:fontRef idx="minor"/>
        <a:srgbClr val="000000"/>
      </a:tcTxStyle>
      <a:tcStyle>
        <a:tcBdr>
          <a:left>
            <a:ln w="12701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left>
          <a:right>
            <a:ln w="12701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right>
          <a:top>
            <a:ln w="12701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top>
          <a:bottom>
            <a:ln w="12701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625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625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59978A20-DC30-4520-B462-FB118462CD8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014"/>
            <a:ext cx="2945659" cy="49762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014"/>
            <a:ext cx="2945659" cy="49762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892E91C5-DB16-49A6-8867-1B45FBDFB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3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606425"/>
            <a:ext cx="5387975" cy="3030538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595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 idx="2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3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 idx="2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 idx="2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5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6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 idx="2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 idx="2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 anchor="t"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 idx="2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914400" y="2130424"/>
            <a:ext cx="10363200" cy="14700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828800" y="3886204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B00B9-F971-46B1-BD02-2E5E8F47B794}" type="datetime1">
              <a:rPr lang="ru-RU"/>
              <a:pPr>
                <a:defRPr/>
              </a:pPr>
              <a:t>15.05.2026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2623-DEDD-4D03-B131-6D7D8DFE21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073928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7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7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8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9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7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 anchor="t"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7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17.05.2025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 idx="2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17.05.2025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3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155" name="Picture 155"/>
          <p:cNvPicPr/>
          <p:nvPr/>
        </p:nvPicPr>
        <p:blipFill>
          <a:blip r:embed="rId3"/>
          <a:stretch/>
        </p:blipFill>
        <p:spPr>
          <a:xfrm>
            <a:off x="0" y="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152372" y="290472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ПОВЕСТКА ВСТРЕЧИ</a:t>
            </a:r>
          </a:p>
        </p:txBody>
      </p:sp>
      <p:sp>
        <p:nvSpPr>
          <p:cNvPr id="157" name="Shape 157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9" name="Table 159"/>
          <p:cNvGraphicFramePr/>
          <p:nvPr>
            <p:extLst>
              <p:ext uri="{D42A27DB-BD31-4B8C-83A1-F6EECF244321}">
                <p14:modId xmlns:p14="http://schemas.microsoft.com/office/powerpoint/2010/main" val="3160014231"/>
              </p:ext>
            </p:extLst>
          </p:nvPr>
        </p:nvGraphicFramePr>
        <p:xfrm>
          <a:off x="334392" y="1380138"/>
          <a:ext cx="11523215" cy="53689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32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1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278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Вопросы</a:t>
                      </a:r>
                      <a:endParaRPr sz="2000" b="1" i="0" u="none" strike="noStrike" cap="none" spc="0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ФИО </a:t>
                      </a:r>
                      <a:r>
                        <a:rPr sz="20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выступающего</a:t>
                      </a:r>
                      <a:endParaRPr sz="1800" b="0" i="0" u="none" strike="noStrike" cap="none" spc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12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1.</a:t>
                      </a:r>
                      <a:r>
                        <a:rPr sz="1800" b="1" baseline="0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О </a:t>
                      </a:r>
                      <a:r>
                        <a:rPr sz="1800" b="1" dirty="0" err="1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проведени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и</a:t>
                      </a: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государственной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итоговой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аттестации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образовательным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программам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среднего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общего образования и </a:t>
                      </a:r>
                      <a:r>
                        <a:rPr sz="1800" b="1" dirty="0" err="1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выдач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е</a:t>
                      </a: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аттестата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о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среднем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общем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образовании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</a:p>
                    <a:p>
                      <a:endParaRPr sz="1600" b="1" dirty="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/>
                      <a:r>
                        <a:rPr sz="16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Кулназарова Ирина Генриховна,</a:t>
                      </a:r>
                    </a:p>
                    <a:p>
                      <a:pPr algn="ctr"/>
                      <a:r>
                        <a:rPr sz="16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начальник отдела общего образования</a:t>
                      </a:r>
                    </a:p>
                    <a:p>
                      <a:pPr algn="ctr"/>
                      <a:r>
                        <a:rPr sz="16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департамента образования </a:t>
                      </a:r>
                    </a:p>
                    <a:p>
                      <a:pPr algn="ctr"/>
                      <a:r>
                        <a:rPr sz="16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Администрации города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 spc="0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12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2.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Как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сохранить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самообладание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в </a:t>
                      </a:r>
                      <a:r>
                        <a:rPr sz="1800" b="1" dirty="0" err="1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период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подготовки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к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государственной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итоговой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аттестации</a:t>
                      </a:r>
                      <a:endParaRPr sz="1800" b="1" dirty="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Шипырева Наталья Ивановна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sz="16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ведущий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эксперт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отдела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сопровождению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организации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психолого-педагогической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помощи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муниципального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казенного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учреждения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«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Центр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диагностики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и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консультирования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912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3. </a:t>
                      </a:r>
                      <a:r>
                        <a:rPr lang="ru-RU" sz="1800" b="1" i="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 поступлении в образовательные организации Министерства обороны Российской Федерации</a:t>
                      </a:r>
                    </a:p>
                    <a:p>
                      <a:endParaRPr sz="1800" b="1" dirty="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Исак Александр Иванович, полковник, </a:t>
                      </a:r>
                      <a:br>
                        <a:rPr lang="ru-RU" sz="1600" b="1" i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i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военный комиссар города Сургута </a:t>
                      </a:r>
                      <a:br>
                        <a:rPr lang="ru-RU" sz="1600" b="1" i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i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</a:t>
                      </a:r>
                      <a:r>
                        <a:rPr lang="ru-RU" sz="1600" b="1" i="0" kern="12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Сургутского</a:t>
                      </a:r>
                      <a:r>
                        <a:rPr lang="ru-RU" sz="1600" b="1" i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района ХМАО – Югры</a:t>
                      </a:r>
                    </a:p>
                    <a:p>
                      <a:pPr algn="ctr"/>
                      <a:endParaRPr sz="16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342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44" name="Picture 344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Опоздание на экзамен</a:t>
            </a:r>
          </a:p>
        </p:txBody>
      </p:sp>
      <p:sp>
        <p:nvSpPr>
          <p:cNvPr id="346" name="Shape 346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175846" y="1692378"/>
            <a:ext cx="7432323" cy="37764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  <a:gd name="OXMLTextRectL" fmla="val f108"/>
              <a:gd name="OXMLTextRectT" fmla="val f108"/>
              <a:gd name="OXMLTextRectR" fmla="val f109"/>
              <a:gd name="OXMLTextRectB" fmla="val f11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w="12701">
            <a:solidFill>
              <a:srgbClr val="5B9BD5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>
              <a:spcAft>
                <a:spcPts val="600"/>
              </a:spcAft>
            </a:pP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В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случае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опоздания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участника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ГИА-11 </a:t>
            </a:r>
            <a:b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</a:b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на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экзамен,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он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допускается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к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сдаче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экзамена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ru-RU"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/>
            </a:r>
            <a:br>
              <a:rPr lang="ru-RU"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</a:br>
            <a:r>
              <a:rPr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в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установленном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порядке</a:t>
            </a:r>
            <a:r>
              <a:rPr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,</a:t>
            </a:r>
            <a:r>
              <a:rPr lang="ru-RU" sz="2400" b="1" i="0" u="none" strike="noStrike" cap="none" spc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при</a:t>
            </a:r>
            <a:r>
              <a:rPr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этом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ru-RU"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/>
            </a:r>
            <a:br>
              <a:rPr lang="ru-RU"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</a:br>
            <a:r>
              <a:rPr sz="2400" b="1" i="0" u="sng" strike="noStrike" cap="none" spc="0" baseline="0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время</a:t>
            </a:r>
            <a:r>
              <a:rPr sz="2400" b="1" i="0" u="sng" strike="noStrike" cap="none" spc="0" baseline="0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sng" strike="noStrike" cap="none" spc="0" baseline="0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экзамена</a:t>
            </a:r>
            <a:r>
              <a:rPr sz="2400" b="1" i="0" u="sng" strike="noStrike" cap="none" spc="0" baseline="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sng" strike="noStrike" cap="none" spc="0" baseline="0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не</a:t>
            </a:r>
            <a:r>
              <a:rPr sz="2400" b="1" i="0" u="sng" strike="noStrike" cap="none" spc="0" baseline="0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sng" strike="noStrike" cap="none" spc="0" baseline="0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продлевается</a:t>
            </a:r>
            <a:endParaRPr lang="ru-RU" sz="2400" b="1" i="0" u="sng" strike="noStrike" cap="none" spc="0" baseline="0" dirty="0" smtClean="0">
              <a:solidFill>
                <a:srgbClr val="C00000"/>
              </a:solidFill>
              <a:latin typeface="Cambria"/>
              <a:ea typeface="Cambria"/>
              <a:cs typeface="Cambria"/>
            </a:endParaRPr>
          </a:p>
          <a:p>
            <a:pPr marL="0" indent="0" algn="ctr">
              <a:spcAft>
                <a:spcPts val="600"/>
              </a:spcAft>
            </a:pPr>
            <a:endParaRPr lang="ru-RU" sz="2400" b="1" u="sng" dirty="0">
              <a:solidFill>
                <a:srgbClr val="C00000"/>
              </a:solidFill>
              <a:latin typeface="Cambria"/>
              <a:ea typeface="Cambria"/>
              <a:cs typeface="Cambria"/>
            </a:endParaRPr>
          </a:p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Для опоздавших участников ГИА-11 на экзамен </a:t>
            </a:r>
            <a:r>
              <a:rPr lang="ru-RU" sz="24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иностранным языкам (письменная </a:t>
            </a:r>
            <a:r>
              <a:rPr lang="ru-RU" sz="24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часть) </a:t>
            </a:r>
            <a:r>
              <a:rPr lang="ru-RU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персональное </a:t>
            </a:r>
            <a:r>
              <a:rPr lang="ru-RU" sz="2400" b="1" u="sng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прослушивание </a:t>
            </a:r>
            <a:r>
              <a:rPr lang="ru-RU" sz="2400" b="1" u="sng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аудиозаписи </a:t>
            </a:r>
            <a:br>
              <a:rPr lang="ru-RU" sz="2400" b="1" u="sng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не </a:t>
            </a:r>
            <a:r>
              <a:rPr lang="ru-RU" sz="2400" b="1" u="sng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проводится</a:t>
            </a:r>
          </a:p>
        </p:txBody>
      </p:sp>
      <p:sp>
        <p:nvSpPr>
          <p:cNvPr id="349" name="Shape 349"/>
          <p:cNvSpPr/>
          <p:nvPr/>
        </p:nvSpPr>
        <p:spPr>
          <a:xfrm>
            <a:off x="175846" y="5612511"/>
            <a:ext cx="11772899" cy="7988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>
            <a:solidFill>
              <a:srgbClr val="41719C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ПОВТОРНЫЙ ИНСТРУКТАЖ </a:t>
            </a:r>
            <a:r>
              <a:rPr sz="1800" b="1" i="0" u="none" strike="noStrike" cap="none" spc="0" baseline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для опоздавших участников ГИА-11</a:t>
            </a:r>
            <a: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                                  </a:t>
            </a:r>
            <a:b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</a:br>
            <a: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НЕ ПРОВОДИТСЯ</a:t>
            </a:r>
            <a:r>
              <a:rPr sz="24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!</a:t>
            </a:r>
            <a:endParaRPr sz="18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351" name="Picture 351"/>
          <p:cNvPicPr/>
          <p:nvPr/>
        </p:nvPicPr>
        <p:blipFill>
          <a:blip r:embed="rId4"/>
          <a:stretch/>
        </p:blipFill>
        <p:spPr>
          <a:xfrm>
            <a:off x="8089301" y="1969936"/>
            <a:ext cx="1010101" cy="770674"/>
          </a:xfrm>
          <a:prstGeom prst="rect">
            <a:avLst/>
          </a:prstGeom>
          <a:ln>
            <a:noFill/>
          </a:ln>
        </p:spPr>
      </p:pic>
      <p:pic>
        <p:nvPicPr>
          <p:cNvPr id="353" name="Picture 353"/>
          <p:cNvPicPr/>
          <p:nvPr/>
        </p:nvPicPr>
        <p:blipFill>
          <a:blip r:embed="rId5"/>
          <a:srcRect l="4688" r="4062"/>
          <a:stretch/>
        </p:blipFill>
        <p:spPr>
          <a:xfrm>
            <a:off x="9165754" y="2355274"/>
            <a:ext cx="2335423" cy="1655667"/>
          </a:xfrm>
          <a:prstGeom prst="rect">
            <a:avLst/>
          </a:prstGeom>
          <a:ln>
            <a:noFill/>
          </a:ln>
        </p:spPr>
      </p:pic>
      <p:pic>
        <p:nvPicPr>
          <p:cNvPr id="355" name="Picture 355"/>
          <p:cNvPicPr/>
          <p:nvPr/>
        </p:nvPicPr>
        <p:blipFill>
          <a:blip r:embed="rId6"/>
          <a:stretch/>
        </p:blipFill>
        <p:spPr>
          <a:xfrm>
            <a:off x="8180851" y="3183107"/>
            <a:ext cx="936107" cy="9361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43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358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60" name="Picture 360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Распределение участников ГИА-11 </a:t>
            </a:r>
          </a:p>
        </p:txBody>
      </p:sp>
      <p:sp>
        <p:nvSpPr>
          <p:cNvPr id="362" name="Shape 362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5" name="Picture 365"/>
          <p:cNvPicPr/>
          <p:nvPr/>
        </p:nvPicPr>
        <p:blipFill>
          <a:blip r:embed="rId4"/>
          <a:stretch/>
        </p:blipFill>
        <p:spPr>
          <a:xfrm>
            <a:off x="1044141" y="1414424"/>
            <a:ext cx="1296142" cy="1126165"/>
          </a:xfrm>
          <a:prstGeom prst="rect">
            <a:avLst/>
          </a:prstGeom>
          <a:ln>
            <a:noFill/>
          </a:ln>
        </p:spPr>
      </p:pic>
      <p:sp>
        <p:nvSpPr>
          <p:cNvPr id="366" name="Shape 366"/>
          <p:cNvSpPr/>
          <p:nvPr/>
        </p:nvSpPr>
        <p:spPr>
          <a:xfrm>
            <a:off x="2912020" y="1424841"/>
            <a:ext cx="8184605" cy="11157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</a:gradFill>
          <a:ln w="9528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just"/>
            <a:r>
              <a:rPr sz="1800" b="1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При входе в ППЭ </a:t>
            </a:r>
            <a:r>
              <a:rPr sz="1800" b="0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на информационных стендах размещаются списки распределения участников ГИА-11 по аудиториям согласно спискам  автоматизированного распределения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1044141" y="2762250"/>
            <a:ext cx="7002201" cy="127108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</a:gradFill>
          <a:ln w="9528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/>
            <a:endParaRPr sz="18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marL="0" indent="0" algn="l"/>
            <a:r>
              <a:rPr sz="1800" b="1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При регистрации </a:t>
            </a:r>
            <a:r>
              <a:rPr sz="1800" b="0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на входе в ППЭ организаторы сообщают участникам ГИА-11 номера аудиторий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8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369" name="Picture 369"/>
          <p:cNvPicPr/>
          <p:nvPr/>
        </p:nvPicPr>
        <p:blipFill>
          <a:blip r:embed="rId5"/>
          <a:stretch/>
        </p:blipFill>
        <p:spPr>
          <a:xfrm>
            <a:off x="8107935" y="2420893"/>
            <a:ext cx="2683889" cy="2013216"/>
          </a:xfrm>
          <a:prstGeom prst="rect">
            <a:avLst/>
          </a:prstGeom>
          <a:ln>
            <a:noFill/>
          </a:ln>
        </p:spPr>
      </p:pic>
      <p:pic>
        <p:nvPicPr>
          <p:cNvPr id="371" name="Picture 371"/>
          <p:cNvPicPr/>
          <p:nvPr/>
        </p:nvPicPr>
        <p:blipFill>
          <a:blip r:embed="rId6"/>
          <a:stretch/>
        </p:blipFill>
        <p:spPr>
          <a:xfrm>
            <a:off x="1040903" y="4139645"/>
            <a:ext cx="1728187" cy="1728187"/>
          </a:xfrm>
          <a:prstGeom prst="rect">
            <a:avLst/>
          </a:prstGeom>
          <a:ln>
            <a:noFill/>
          </a:ln>
        </p:spPr>
      </p:pic>
      <p:sp>
        <p:nvSpPr>
          <p:cNvPr id="372" name="Shape 372"/>
          <p:cNvSpPr/>
          <p:nvPr/>
        </p:nvSpPr>
        <p:spPr>
          <a:xfrm>
            <a:off x="2912019" y="4126245"/>
            <a:ext cx="8184605" cy="18001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161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</a:gradFill>
          <a:ln w="9528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800" b="1" i="0" u="none" strike="noStrike" cap="none" spc="0" baseline="0">
                <a:solidFill>
                  <a:srgbClr val="10253F"/>
                </a:solidFill>
                <a:latin typeface="Cambria"/>
                <a:ea typeface="Cambria"/>
                <a:cs typeface="Cambria"/>
              </a:rPr>
              <a:t>При входе в аудитории организаторы: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lvl="4" indent="180978">
              <a:buSzPts val="1800"/>
              <a:buFont typeface="Arial"/>
              <a:buChar char="•"/>
            </a:pPr>
            <a:r>
              <a:rPr sz="1800" b="0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проверяют у участника ГИА-11  документ, удостоверяющий личность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0" lvl="4" indent="180978">
              <a:buSzPts val="1800"/>
              <a:buFont typeface="Arial"/>
              <a:buChar char="•"/>
            </a:pPr>
            <a:r>
              <a:rPr sz="1800" b="0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направляют участников ГИА-11 на рабочее место согласно спискам  автоматизированного распределения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1152525" y="6114610"/>
            <a:ext cx="9944099" cy="6165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</a:gra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r>
              <a:rPr sz="1800" b="0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Изменение рабочего места </a:t>
            </a:r>
            <a:r>
              <a:rPr sz="20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не допускается</a:t>
            </a:r>
            <a:endParaRPr sz="18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714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704272" y="166790"/>
            <a:ext cx="6008991" cy="8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</a:pPr>
            <a:endParaRPr lang="ru-RU" alt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7530" y="90417"/>
            <a:ext cx="7156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0" y="1442776"/>
            <a:ext cx="2264167" cy="2598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1266" y="1393925"/>
            <a:ext cx="8936987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если участник ГИА по состоянию здоровья 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завершить выполнение экзаменационной работы, он досрочно может покинуть аудиторию</a:t>
            </a:r>
          </a:p>
          <a:p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в аудитории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приглашает организатора вне аудитории 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сопровождения участника в медицинский кабинет</a:t>
            </a:r>
          </a:p>
          <a:p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вне аудитории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сопровождения участника ГИА пригашает  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медицинский кабинет члена ГЭК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3432" y="0"/>
            <a:ext cx="9937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Досрочное завершение экзамена </a:t>
            </a:r>
          </a:p>
          <a:p>
            <a:pPr lvl="0" algn="ctr"/>
            <a:r>
              <a:rPr lang="ru-RU" altLang="ru-RU" sz="2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по уважительной причине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13550" y="4377494"/>
          <a:ext cx="11514703" cy="214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 ГИА </a:t>
                      </a:r>
                      <a:b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возвращается на экзамен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Время экзамена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продлевается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BBB59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 ГИА </a:t>
                      </a:r>
                      <a:b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возвращается на экзамен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Организатор в аудитории ставит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соответствующем поле бланка участника ГИА необходимую метку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63"/>
            <a:ext cx="983432" cy="12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0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389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91" name="Picture 391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 i="0" u="none" strike="noStrike" cap="none" spc="0" baseline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Прием и рассмотрение апелляций</a:t>
            </a:r>
          </a:p>
        </p:txBody>
      </p:sp>
      <p:sp>
        <p:nvSpPr>
          <p:cNvPr id="393" name="Shape 393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666750" y="1425460"/>
            <a:ext cx="7124700" cy="31681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2F2F2"/>
          </a:solidFill>
          <a:ln w="25402">
            <a:solidFill>
              <a:srgbClr val="C0504D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Участник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ГИА</a:t>
            </a:r>
            <a:r>
              <a:rPr sz="18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имеет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право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подать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апелляцию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800" b="1" i="0" u="none" strike="noStrike" cap="none" spc="0" baseline="0" dirty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buSzPts val="1800"/>
              <a:buFont typeface="Wingdings"/>
              <a:buChar char="§"/>
            </a:pP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нарушении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установленного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порядка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проведения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ГИА (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подается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день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проведения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экзамена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соответствующему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члену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ГЭК,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не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покидая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ППЭ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)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buSzPts val="1800"/>
              <a:buFont typeface="Wingdings"/>
              <a:buChar char="§"/>
            </a:pP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несогласии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с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выставленными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баллами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(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подается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течение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двух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рабочих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дней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следующих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за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официальным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днем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объявления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результатов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экзамена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общеобразовательной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организации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)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buSzPts val="1800"/>
              <a:buFont typeface="Wingdings"/>
              <a:buChar char="§"/>
            </a:pPr>
            <a:endParaRPr sz="1600" b="1" i="0" u="none" strike="noStrike" cap="none" spc="0" baseline="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SzPts val="1800"/>
              <a:buFont typeface="Wingdings"/>
              <a:buChar char="§"/>
            </a:pPr>
            <a:endParaRPr sz="1600" b="1" i="1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666750" y="4914890"/>
            <a:ext cx="7124700" cy="1657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 i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ВНИМАНИЕ!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just"/>
            <a:r>
              <a:rPr sz="1800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По результатам рассмотрения апелляции о несогласии </a:t>
            </a:r>
            <a:br>
              <a:rPr sz="1800" i="1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800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с выставленными баллами количество ранее выставленных  баллов  может измениться как в сторону увеличения, </a:t>
            </a:r>
            <a:br>
              <a:rPr sz="1800" i="1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800" i="1">
                <a:solidFill>
                  <a:schemeClr val="tx1"/>
                </a:solidFill>
                <a:latin typeface="Arial"/>
                <a:ea typeface="Arial"/>
                <a:cs typeface="Arial"/>
              </a:rPr>
              <a:t>так и в сторону уменьшения, либо не измениться в целом!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just"/>
            <a:r>
              <a:rPr sz="1800" i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пункт 109 Порядка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8105357" y="1412776"/>
            <a:ext cx="3600867" cy="51594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46">
            <a:solidFill>
              <a:srgbClr val="C55A11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endParaRPr lang="ru-RU" sz="1800" b="1" i="0" u="none" strike="noStrike" cap="none" spc="0" baseline="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r>
              <a:rPr sz="1800" b="1" i="0" u="none" strike="noStrike" cap="none" spc="0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800" b="1" i="0" u="none" strike="noStrike" cap="none" spc="0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территории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города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организован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пункт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рассмотрения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апелляций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(ПРА) </a:t>
            </a:r>
            <a:b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участия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заседаниях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i="0" u="none" strike="noStrike" cap="none" spc="0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Апелляционной </a:t>
            </a:r>
            <a:r>
              <a:rPr sz="1800" b="1" i="0" u="none" strike="noStrike" cap="none" spc="0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комиссии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marL="0" indent="0" algn="ctr"/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ХМАО –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Югры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дистанционной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форме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использованием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информационно-коммуникационных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технологий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lang="ru-RU" sz="1600" b="1" i="0" u="none" strike="noStrike" cap="none" spc="0" baseline="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lang="ru-RU" sz="16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1600" b="1" u="sng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https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://checkege.rustest.ru/</a:t>
            </a:r>
            <a:endParaRPr sz="1600" b="1" i="0" u="sng" strike="noStrike" cap="none" spc="0" baseline="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99" name="Picture 399"/>
          <p:cNvPicPr/>
          <p:nvPr/>
        </p:nvPicPr>
        <p:blipFill>
          <a:blip r:embed="rId4"/>
          <a:stretch/>
        </p:blipFill>
        <p:spPr>
          <a:xfrm>
            <a:off x="9574823" y="4985239"/>
            <a:ext cx="803686" cy="7748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65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402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404" name="Picture 404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1007934" y="28048"/>
            <a:ext cx="10746100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sz="24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Выставление</a:t>
            </a:r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отметок</a:t>
            </a:r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аттестат</a:t>
            </a:r>
            <a:r>
              <a:rPr lang="ru-RU" sz="24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 </a:t>
            </a:r>
            <a:r>
              <a:rPr sz="24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среднем</a:t>
            </a:r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общем</a:t>
            </a:r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образовании</a:t>
            </a:r>
            <a:endParaRPr lang="ru-RU" sz="2400" b="1" dirty="0" smtClean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(приказ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Министерства просвещения РФ от 5 октября 2020 г. № 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546)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4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77721" y="3153699"/>
            <a:ext cx="5337608" cy="3572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>
                <a:solidFill>
                  <a:srgbClr val="1F497D"/>
                </a:solidFill>
                <a:latin typeface="Arial"/>
                <a:ea typeface="Arial"/>
                <a:cs typeface="Arial"/>
              </a:rPr>
              <a:t>Итоговые отметки </a:t>
            </a:r>
            <a:r>
              <a:rPr sz="1800">
                <a:solidFill>
                  <a:srgbClr val="1F497D"/>
                </a:solidFill>
                <a:latin typeface="Arial"/>
                <a:ea typeface="Arial"/>
                <a:cs typeface="Arial"/>
              </a:rPr>
              <a:t>за 11 класс определяются как </a:t>
            </a:r>
            <a:r>
              <a:rPr sz="1800">
                <a:solidFill>
                  <a:srgbClr val="C00000"/>
                </a:solidFill>
                <a:latin typeface="Arial"/>
                <a:ea typeface="Arial"/>
                <a:cs typeface="Arial"/>
              </a:rPr>
              <a:t>среднее арифметическое полугодовых (четвертных, триместровых) </a:t>
            </a:r>
            <a:br>
              <a:rPr sz="180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800">
                <a:solidFill>
                  <a:srgbClr val="C00000"/>
                </a:solidFill>
                <a:latin typeface="Arial"/>
                <a:ea typeface="Arial"/>
                <a:cs typeface="Arial"/>
              </a:rPr>
              <a:t>и годовых отметок обучающегося </a:t>
            </a:r>
            <a:br>
              <a:rPr sz="180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800">
                <a:solidFill>
                  <a:srgbClr val="C00000"/>
                </a:solidFill>
                <a:latin typeface="Arial"/>
                <a:ea typeface="Arial"/>
                <a:cs typeface="Arial"/>
              </a:rPr>
              <a:t>за каждый год обучения </a:t>
            </a:r>
            <a:br>
              <a:rPr sz="180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800">
                <a:solidFill>
                  <a:srgbClr val="C00000"/>
                </a:solidFill>
                <a:latin typeface="Arial"/>
                <a:ea typeface="Arial"/>
                <a:cs typeface="Arial"/>
              </a:rPr>
              <a:t>по образовательной программе среднего общего образования</a:t>
            </a:r>
            <a:br>
              <a:rPr sz="180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80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и выставляются в аттестат целыми числами в соответствии </a:t>
            </a:r>
            <a:br>
              <a:rPr sz="180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sz="180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с правилами математического округления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5841505" y="3153700"/>
            <a:ext cx="5912529" cy="1108970"/>
          </a:xfrm>
          <a:prstGeom prst="roundRect">
            <a:avLst>
              <a:gd name="adj" fmla="val 194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chemeClr val="dk1"/>
                </a:solidFill>
                <a:latin typeface="Arial"/>
                <a:ea typeface="Arial"/>
                <a:cs typeface="Arial"/>
              </a:rPr>
              <a:t>по каждому учебному предмету, входящему </a:t>
            </a:r>
            <a:br>
              <a:rPr sz="1800">
                <a:solidFill>
                  <a:schemeClr val="dk1"/>
                </a:solidFill>
                <a:latin typeface="Arial"/>
                <a:ea typeface="Arial"/>
                <a:cs typeface="Arial"/>
              </a:rPr>
            </a:br>
            <a:r>
              <a:rPr sz="1800" b="1">
                <a:solidFill>
                  <a:schemeClr val="dk1"/>
                </a:solidFill>
                <a:latin typeface="Arial"/>
                <a:ea typeface="Arial"/>
                <a:cs typeface="Arial"/>
              </a:rPr>
              <a:t>в обязательную часть учебного </a:t>
            </a:r>
            <a:r>
              <a:rPr sz="1800">
                <a:solidFill>
                  <a:schemeClr val="dk1"/>
                </a:solidFill>
                <a:latin typeface="Arial"/>
                <a:ea typeface="Arial"/>
                <a:cs typeface="Arial"/>
              </a:rPr>
              <a:t>плана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5841506" y="4394447"/>
            <a:ext cx="6036815" cy="2331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chemeClr val="dk1"/>
                </a:solidFill>
                <a:latin typeface="Arial"/>
                <a:ea typeface="Arial"/>
                <a:cs typeface="Arial"/>
              </a:rPr>
              <a:t>по каждому учебному предмету, входящему </a:t>
            </a:r>
            <a:r>
              <a:rPr sz="1800" b="1">
                <a:solidFill>
                  <a:schemeClr val="dk1"/>
                </a:solidFill>
                <a:latin typeface="Arial"/>
                <a:ea typeface="Arial"/>
                <a:cs typeface="Arial"/>
              </a:rPr>
              <a:t>в часть учебного плана, формируемую участниками образовательных отношений</a:t>
            </a:r>
            <a:r>
              <a:rPr sz="1800">
                <a:solidFill>
                  <a:schemeClr val="dk1"/>
                </a:solidFill>
                <a:latin typeface="Arial"/>
                <a:ea typeface="Arial"/>
                <a:cs typeface="Arial"/>
              </a:rPr>
              <a:t>, изучавшемуся выпускником, в случае если на его изучение отводилось по учебному плану организации, осуществляющей образовательную деятельность, </a:t>
            </a:r>
            <a:r>
              <a:rPr sz="1800">
                <a:solidFill>
                  <a:srgbClr val="C00000"/>
                </a:solidFill>
                <a:latin typeface="Arial"/>
                <a:ea typeface="Arial"/>
                <a:cs typeface="Arial"/>
              </a:rPr>
              <a:t>не менее 64 часов </a:t>
            </a:r>
            <a:r>
              <a:rPr sz="1800">
                <a:solidFill>
                  <a:schemeClr val="dk1"/>
                </a:solidFill>
                <a:latin typeface="Arial"/>
                <a:ea typeface="Arial"/>
                <a:cs typeface="Arial"/>
              </a:rPr>
              <a:t>за два учебных года</a:t>
            </a:r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77721" y="1346925"/>
            <a:ext cx="2347888" cy="1674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58156"/>
              <a:gd name="f7" fmla="val 2341765"/>
              <a:gd name="f8" fmla="val 390302"/>
              <a:gd name="f9" fmla="val 174744"/>
              <a:gd name="f10" fmla="val 2367854"/>
              <a:gd name="f11" fmla="val 2583412"/>
              <a:gd name="f12" fmla="val 1951463"/>
              <a:gd name="f13" fmla="val 2167021"/>
              <a:gd name="f14" fmla="+- 0 0 -90"/>
              <a:gd name="f15" fmla="*/ f3 1 2758156"/>
              <a:gd name="f16" fmla="*/ f4 1 2341765"/>
              <a:gd name="f17" fmla="+- f7 0 f5"/>
              <a:gd name="f18" fmla="+- f6 0 f5"/>
              <a:gd name="f19" fmla="*/ f14 f0 1"/>
              <a:gd name="f20" fmla="*/ f18 1 2758156"/>
              <a:gd name="f21" fmla="*/ f17 1 2341765"/>
              <a:gd name="f22" fmla="*/ 0 f18 1"/>
              <a:gd name="f23" fmla="*/ 390302 f17 1"/>
              <a:gd name="f24" fmla="*/ 390302 f18 1"/>
              <a:gd name="f25" fmla="*/ 0 f17 1"/>
              <a:gd name="f26" fmla="*/ 2367854 f18 1"/>
              <a:gd name="f27" fmla="*/ 2758156 f18 1"/>
              <a:gd name="f28" fmla="*/ 1951463 f17 1"/>
              <a:gd name="f29" fmla="*/ 2341765 f17 1"/>
              <a:gd name="f30" fmla="*/ f19 1 f2"/>
              <a:gd name="f31" fmla="*/ f22 1 2758156"/>
              <a:gd name="f32" fmla="*/ f23 1 2341765"/>
              <a:gd name="f33" fmla="*/ f24 1 2758156"/>
              <a:gd name="f34" fmla="*/ f25 1 2341765"/>
              <a:gd name="f35" fmla="*/ f26 1 2758156"/>
              <a:gd name="f36" fmla="*/ f27 1 2758156"/>
              <a:gd name="f37" fmla="*/ f28 1 2341765"/>
              <a:gd name="f38" fmla="*/ f29 1 2341765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  <a:gd name="OXMLTextRectL" fmla="val f52"/>
              <a:gd name="OXMLTextRectT" fmla="val f55"/>
              <a:gd name="OXMLTextRectR" fmla="val f53"/>
              <a:gd name="OXMLTextRectB" fmla="val f54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758156"/>
              <a:gd name="ODFBottom" fmla="val 2341765"/>
              <a:gd name="ODFWidth" fmla="val 2758156"/>
              <a:gd name="ODFHeight" fmla="val 2341765"/>
            </a:gdLst>
            <a:ahLst/>
            <a:cxnLst/>
            <a:rect l="OXMLTextRectL" t="OXMLTextRectT" r="OXMLTextRectR" b="OXMLTextRectB"/>
            <a:pathLst>
              <a:path w="2758156" h="2341765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D6E9EA"/>
          </a:solidFill>
          <a:ln>
            <a:noFill/>
          </a:ln>
        </p:spPr>
        <p:txBody>
          <a:bodyPr vert="horz" wrap="square" lIns="182898" tIns="148608" rIns="182898" bIns="148608" anchor="ctr" anchorCtr="1">
            <a:noAutofit/>
          </a:bodyPr>
          <a:lstStyle/>
          <a:p>
            <a:pPr marL="0" indent="0" algn="ctr">
              <a:spcAft>
                <a:spcPts val="800"/>
              </a:spcAft>
            </a:pPr>
            <a:r>
              <a:rPr sz="17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Аттестат</a:t>
            </a:r>
            <a:r>
              <a:rPr sz="17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                 </a:t>
            </a:r>
            <a:r>
              <a:rPr sz="17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о </a:t>
            </a:r>
            <a:r>
              <a:rPr sz="17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среднем</a:t>
            </a:r>
            <a:r>
              <a:rPr sz="17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7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общем</a:t>
            </a:r>
            <a:r>
              <a:rPr sz="17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7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образовании</a:t>
            </a:r>
            <a:r>
              <a:rPr sz="17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           и </a:t>
            </a:r>
            <a:r>
              <a:rPr sz="17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приложение</a:t>
            </a:r>
            <a:r>
              <a:rPr sz="17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7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7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 </a:t>
            </a:r>
            <a:r>
              <a:rPr sz="17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нему</a:t>
            </a:r>
            <a:r>
              <a:rPr sz="17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7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выдаются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2484768" y="1407852"/>
            <a:ext cx="9707232" cy="16140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45533"/>
              <a:gd name="f7" fmla="val 5799184"/>
              <a:gd name="f8" fmla="val 966551"/>
              <a:gd name="f9" fmla="val 4832633"/>
              <a:gd name="f10" fmla="val 5366443"/>
              <a:gd name="f11" fmla="val 2555475"/>
              <a:gd name="f12" fmla="val 5799183"/>
              <a:gd name="f13" fmla="val 2444384"/>
              <a:gd name="f14" fmla="val 1"/>
              <a:gd name="f15" fmla="val 432741"/>
              <a:gd name="f16" fmla="+- 0 0 -90"/>
              <a:gd name="f17" fmla="*/ f3 1 2645533"/>
              <a:gd name="f18" fmla="*/ f4 1 5799184"/>
              <a:gd name="f19" fmla="+- f7 0 f5"/>
              <a:gd name="f20" fmla="+- f6 0 f5"/>
              <a:gd name="f21" fmla="*/ f16 f0 1"/>
              <a:gd name="f22" fmla="*/ f20 1 2645533"/>
              <a:gd name="f23" fmla="*/ f19 1 5799184"/>
              <a:gd name="f24" fmla="*/ 440931 f20 1"/>
              <a:gd name="f25" fmla="*/ 0 f19 1"/>
              <a:gd name="f26" fmla="*/ 2204602 f20 1"/>
              <a:gd name="f27" fmla="*/ 2645533 f20 1"/>
              <a:gd name="f28" fmla="*/ 440931 f19 1"/>
              <a:gd name="f29" fmla="*/ 5799184 f19 1"/>
              <a:gd name="f30" fmla="*/ 0 f20 1"/>
              <a:gd name="f31" fmla="*/ f21 1 f2"/>
              <a:gd name="f32" fmla="*/ f24 1 2645533"/>
              <a:gd name="f33" fmla="*/ f25 1 5799184"/>
              <a:gd name="f34" fmla="*/ f26 1 2645533"/>
              <a:gd name="f35" fmla="*/ f27 1 2645533"/>
              <a:gd name="f36" fmla="*/ f28 1 5799184"/>
              <a:gd name="f37" fmla="*/ f29 1 5799184"/>
              <a:gd name="f38" fmla="*/ f30 1 2645533"/>
              <a:gd name="f39" fmla="*/ f5 1 f22"/>
              <a:gd name="f40" fmla="*/ f6 1 f22"/>
              <a:gd name="f41" fmla="*/ f5 1 f23"/>
              <a:gd name="f42" fmla="*/ f7 1 f23"/>
              <a:gd name="f43" fmla="+- f31 0 f1"/>
              <a:gd name="f44" fmla="*/ f32 1 f22"/>
              <a:gd name="f45" fmla="*/ f33 1 f23"/>
              <a:gd name="f46" fmla="*/ f34 1 f22"/>
              <a:gd name="f47" fmla="*/ f35 1 f22"/>
              <a:gd name="f48" fmla="*/ f36 1 f23"/>
              <a:gd name="f49" fmla="*/ f37 1 f23"/>
              <a:gd name="f50" fmla="*/ f38 1 f22"/>
              <a:gd name="f51" fmla="*/ f39 f17 1"/>
              <a:gd name="f52" fmla="*/ f40 f17 1"/>
              <a:gd name="f53" fmla="*/ f42 f18 1"/>
              <a:gd name="f54" fmla="*/ f41 f18 1"/>
              <a:gd name="f55" fmla="*/ f44 f17 1"/>
              <a:gd name="f56" fmla="*/ f45 f18 1"/>
              <a:gd name="f57" fmla="*/ f46 f17 1"/>
              <a:gd name="f58" fmla="*/ f47 f17 1"/>
              <a:gd name="f59" fmla="*/ f48 f18 1"/>
              <a:gd name="f60" fmla="*/ f49 f18 1"/>
              <a:gd name="f61" fmla="*/ f50 f17 1"/>
              <a:gd name="OXMLTextRectL" fmla="val f51"/>
              <a:gd name="OXMLTextRectT" fmla="val f54"/>
              <a:gd name="OXMLTextRectR" fmla="val f52"/>
              <a:gd name="OXMLTextRectB" fmla="val f53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645533"/>
              <a:gd name="ODFBottom" fmla="val 5799184"/>
              <a:gd name="ODFWidth" fmla="val 2645533"/>
              <a:gd name="ODFHeight" fmla="val 5799184"/>
            </a:gdLst>
            <a:ahLst/>
            <a:cxnLst/>
            <a:rect l="OXMLTextRectL" t="OXMLTextRectT" r="OXMLTextRectR" b="OXMLTextRectB"/>
            <a:pathLst>
              <a:path w="2645533" h="5799184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12"/>
                  <a:pt x="f13" y="f12"/>
                </a:cubicBezTo>
                <a:lnTo>
                  <a:pt x="f5" y="f12"/>
                </a:lnTo>
                <a:lnTo>
                  <a:pt x="f5" y="f12"/>
                </a:lnTo>
                <a:lnTo>
                  <a:pt x="f5" y="f14"/>
                </a:lnTo>
                <a:lnTo>
                  <a:pt x="f5" y="f14"/>
                </a:lnTo>
                <a:lnTo>
                  <a:pt x="f13" y="f14"/>
                </a:lnTo>
                <a:cubicBezTo>
                  <a:pt x="f11" y="f14"/>
                  <a:pt x="f6" y="f15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9528">
            <a:solidFill>
              <a:srgbClr val="438086">
                <a:alpha val="90000"/>
              </a:srgbClr>
            </a:solidFill>
            <a:prstDash val="solid"/>
          </a:ln>
        </p:spPr>
        <p:txBody>
          <a:bodyPr vert="horz" wrap="square" lIns="247646" tIns="252967" rIns="376796" bIns="252967" anchor="ctr">
            <a:noAutofit/>
          </a:bodyPr>
          <a:lstStyle/>
          <a:p>
            <a:pPr marL="0" indent="0" algn="just">
              <a:lnSpc>
                <a:spcPct val="90000"/>
              </a:lnSpc>
              <a:spcAft>
                <a:spcPts val="300"/>
              </a:spcAft>
            </a:pPr>
            <a:r>
              <a:rPr sz="1500" b="0" i="0" u="none" strike="noStrike" cap="none" spc="0" baseline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лицам, завершившим обучение по образовательным программам среднего  общего образования</a:t>
            </a:r>
            <a:r>
              <a:rPr sz="1500" b="0" i="0" u="none" strike="noStrike" cap="none" spc="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500" b="0" i="0" u="none" strike="noStrike" cap="none" spc="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500" b="0" i="0" u="none" strike="noStrike" cap="none" spc="0" baseline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успешно прошедшим государственную итоговую аттестацию (набравшим по обязательным учебным предметам при сдаче ЕГЭ (за исключением ЕГЭ по математике базового уровня) количество баллов не ниже минимального, определяемого Рособрнадзором, а при сдаче ГВЭ и ЕГЭ по математике базового уровня - получившим отметку не ниже удовлетворительной (3 балла)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415"/>
          <p:cNvPicPr/>
          <p:nvPr/>
        </p:nvPicPr>
        <p:blipFill>
          <a:blip r:embed="rId2"/>
          <a:stretch/>
        </p:blipFill>
        <p:spPr>
          <a:xfrm>
            <a:off x="0" y="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417" name="Picture 417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1352939" y="90521"/>
            <a:ext cx="10161037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Аттестат</a:t>
            </a:r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о </a:t>
            </a:r>
            <a:r>
              <a:rPr sz="24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среднем</a:t>
            </a:r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общем</a:t>
            </a:r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образовании</a:t>
            </a:r>
            <a:r>
              <a:rPr lang="ru-RU" sz="24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с отличием,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медаль «За особые успехи в учении»</a:t>
            </a:r>
            <a:endParaRPr sz="24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280194" y="1455380"/>
            <a:ext cx="2672344" cy="933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58156"/>
              <a:gd name="f7" fmla="val 2341765"/>
              <a:gd name="f8" fmla="val 390302"/>
              <a:gd name="f9" fmla="val 174744"/>
              <a:gd name="f10" fmla="val 2367854"/>
              <a:gd name="f11" fmla="val 2583412"/>
              <a:gd name="f12" fmla="val 1951463"/>
              <a:gd name="f13" fmla="val 2167021"/>
              <a:gd name="f14" fmla="+- 0 0 -90"/>
              <a:gd name="f15" fmla="*/ f3 1 2758156"/>
              <a:gd name="f16" fmla="*/ f4 1 2341765"/>
              <a:gd name="f17" fmla="+- f7 0 f5"/>
              <a:gd name="f18" fmla="+- f6 0 f5"/>
              <a:gd name="f19" fmla="*/ f14 f0 1"/>
              <a:gd name="f20" fmla="*/ f18 1 2758156"/>
              <a:gd name="f21" fmla="*/ f17 1 2341765"/>
              <a:gd name="f22" fmla="*/ 0 f18 1"/>
              <a:gd name="f23" fmla="*/ 390302 f17 1"/>
              <a:gd name="f24" fmla="*/ 390302 f18 1"/>
              <a:gd name="f25" fmla="*/ 0 f17 1"/>
              <a:gd name="f26" fmla="*/ 2367854 f18 1"/>
              <a:gd name="f27" fmla="*/ 2758156 f18 1"/>
              <a:gd name="f28" fmla="*/ 1951463 f17 1"/>
              <a:gd name="f29" fmla="*/ 2341765 f17 1"/>
              <a:gd name="f30" fmla="*/ f19 1 f2"/>
              <a:gd name="f31" fmla="*/ f22 1 2758156"/>
              <a:gd name="f32" fmla="*/ f23 1 2341765"/>
              <a:gd name="f33" fmla="*/ f24 1 2758156"/>
              <a:gd name="f34" fmla="*/ f25 1 2341765"/>
              <a:gd name="f35" fmla="*/ f26 1 2758156"/>
              <a:gd name="f36" fmla="*/ f27 1 2758156"/>
              <a:gd name="f37" fmla="*/ f28 1 2341765"/>
              <a:gd name="f38" fmla="*/ f29 1 2341765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  <a:gd name="OXMLTextRectL" fmla="val f52"/>
              <a:gd name="OXMLTextRectT" fmla="val f55"/>
              <a:gd name="OXMLTextRectR" fmla="val f53"/>
              <a:gd name="OXMLTextRectB" fmla="val f54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758156"/>
              <a:gd name="ODFBottom" fmla="val 2341765"/>
              <a:gd name="ODFWidth" fmla="val 2758156"/>
              <a:gd name="ODFHeight" fmla="val 2341765"/>
            </a:gdLst>
            <a:ahLst/>
            <a:cxnLst/>
            <a:rect l="OXMLTextRectL" t="OXMLTextRectT" r="OXMLTextRectR" b="OXMLTextRectB"/>
            <a:pathLst>
              <a:path w="2758156" h="2341765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82898" tIns="148608" rIns="182898" bIns="148608" anchor="ctr" anchorCtr="1">
            <a:noAutofit/>
          </a:bodyPr>
          <a:lstStyle/>
          <a:p>
            <a:pPr marL="0" indent="0" algn="ctr">
              <a:lnSpc>
                <a:spcPct val="90000"/>
              </a:lnSpc>
              <a:spcAft>
                <a:spcPts val="800"/>
              </a:spcAft>
            </a:pPr>
            <a:r>
              <a:rPr sz="1800" b="1" i="0" u="none" strike="noStrike" cap="none" spc="0" baseline="0" dirty="0" err="1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медаль</a:t>
            </a:r>
            <a:r>
              <a:rPr sz="18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«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За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особые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успехи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учении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» </a:t>
            </a:r>
            <a:b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I </a:t>
            </a:r>
            <a:r>
              <a:rPr sz="1800" b="1" i="0" u="none" strike="noStrike" cap="none" spc="0" baseline="0" dirty="0" err="1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степени</a:t>
            </a:r>
            <a:endParaRPr sz="1800" b="1" i="0" u="none" strike="noStrike" cap="none" spc="0" baseline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23" name="Picture 423"/>
          <p:cNvPicPr/>
          <p:nvPr/>
        </p:nvPicPr>
        <p:blipFill>
          <a:blip r:embed="rId4"/>
          <a:stretch/>
        </p:blipFill>
        <p:spPr>
          <a:xfrm>
            <a:off x="435049" y="2431241"/>
            <a:ext cx="2336144" cy="1197376"/>
          </a:xfrm>
          <a:prstGeom prst="rect">
            <a:avLst/>
          </a:prstGeom>
        </p:spPr>
      </p:pic>
      <p:sp>
        <p:nvSpPr>
          <p:cNvPr id="424" name="Shape 424"/>
          <p:cNvSpPr/>
          <p:nvPr/>
        </p:nvSpPr>
        <p:spPr>
          <a:xfrm>
            <a:off x="3079805" y="1269915"/>
            <a:ext cx="9112195" cy="2733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45533"/>
              <a:gd name="f7" fmla="val 5799184"/>
              <a:gd name="f8" fmla="val 966551"/>
              <a:gd name="f9" fmla="val 4832633"/>
              <a:gd name="f10" fmla="val 5366443"/>
              <a:gd name="f11" fmla="val 2555475"/>
              <a:gd name="f12" fmla="val 5799183"/>
              <a:gd name="f13" fmla="val 2444384"/>
              <a:gd name="f14" fmla="val 1"/>
              <a:gd name="f15" fmla="val 432741"/>
              <a:gd name="f16" fmla="+- 0 0 -90"/>
              <a:gd name="f17" fmla="*/ f3 1 2645533"/>
              <a:gd name="f18" fmla="*/ f4 1 5799184"/>
              <a:gd name="f19" fmla="+- f7 0 f5"/>
              <a:gd name="f20" fmla="+- f6 0 f5"/>
              <a:gd name="f21" fmla="*/ f16 f0 1"/>
              <a:gd name="f22" fmla="*/ f20 1 2645533"/>
              <a:gd name="f23" fmla="*/ f19 1 5799184"/>
              <a:gd name="f24" fmla="*/ 440931 f20 1"/>
              <a:gd name="f25" fmla="*/ 0 f19 1"/>
              <a:gd name="f26" fmla="*/ 2204602 f20 1"/>
              <a:gd name="f27" fmla="*/ 2645533 f20 1"/>
              <a:gd name="f28" fmla="*/ 440931 f19 1"/>
              <a:gd name="f29" fmla="*/ 5799184 f19 1"/>
              <a:gd name="f30" fmla="*/ 0 f20 1"/>
              <a:gd name="f31" fmla="*/ f21 1 f2"/>
              <a:gd name="f32" fmla="*/ f24 1 2645533"/>
              <a:gd name="f33" fmla="*/ f25 1 5799184"/>
              <a:gd name="f34" fmla="*/ f26 1 2645533"/>
              <a:gd name="f35" fmla="*/ f27 1 2645533"/>
              <a:gd name="f36" fmla="*/ f28 1 5799184"/>
              <a:gd name="f37" fmla="*/ f29 1 5799184"/>
              <a:gd name="f38" fmla="*/ f30 1 2645533"/>
              <a:gd name="f39" fmla="*/ f5 1 f22"/>
              <a:gd name="f40" fmla="*/ f6 1 f22"/>
              <a:gd name="f41" fmla="*/ f5 1 f23"/>
              <a:gd name="f42" fmla="*/ f7 1 f23"/>
              <a:gd name="f43" fmla="+- f31 0 f1"/>
              <a:gd name="f44" fmla="*/ f32 1 f22"/>
              <a:gd name="f45" fmla="*/ f33 1 f23"/>
              <a:gd name="f46" fmla="*/ f34 1 f22"/>
              <a:gd name="f47" fmla="*/ f35 1 f22"/>
              <a:gd name="f48" fmla="*/ f36 1 f23"/>
              <a:gd name="f49" fmla="*/ f37 1 f23"/>
              <a:gd name="f50" fmla="*/ f38 1 f22"/>
              <a:gd name="f51" fmla="*/ f39 f17 1"/>
              <a:gd name="f52" fmla="*/ f40 f17 1"/>
              <a:gd name="f53" fmla="*/ f42 f18 1"/>
              <a:gd name="f54" fmla="*/ f41 f18 1"/>
              <a:gd name="f55" fmla="*/ f44 f17 1"/>
              <a:gd name="f56" fmla="*/ f45 f18 1"/>
              <a:gd name="f57" fmla="*/ f46 f17 1"/>
              <a:gd name="f58" fmla="*/ f47 f17 1"/>
              <a:gd name="f59" fmla="*/ f48 f18 1"/>
              <a:gd name="f60" fmla="*/ f49 f18 1"/>
              <a:gd name="f61" fmla="*/ f50 f17 1"/>
              <a:gd name="OXMLTextRectL" fmla="val f51"/>
              <a:gd name="OXMLTextRectT" fmla="val f54"/>
              <a:gd name="OXMLTextRectR" fmla="val f52"/>
              <a:gd name="OXMLTextRectB" fmla="val f53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645533"/>
              <a:gd name="ODFBottom" fmla="val 5799184"/>
              <a:gd name="ODFWidth" fmla="val 2645533"/>
              <a:gd name="ODFHeight" fmla="val 5799184"/>
            </a:gdLst>
            <a:ahLst/>
            <a:cxnLst/>
            <a:rect l="OXMLTextRectL" t="OXMLTextRectT" r="OXMLTextRectR" b="OXMLTextRectB"/>
            <a:pathLst>
              <a:path w="2645533" h="5799184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12"/>
                  <a:pt x="f13" y="f12"/>
                </a:cubicBezTo>
                <a:lnTo>
                  <a:pt x="f5" y="f12"/>
                </a:lnTo>
                <a:lnTo>
                  <a:pt x="f5" y="f12"/>
                </a:lnTo>
                <a:lnTo>
                  <a:pt x="f5" y="f14"/>
                </a:lnTo>
                <a:lnTo>
                  <a:pt x="f5" y="f14"/>
                </a:lnTo>
                <a:lnTo>
                  <a:pt x="f13" y="f14"/>
                </a:lnTo>
                <a:cubicBezTo>
                  <a:pt x="f11" y="f14"/>
                  <a:pt x="f6" y="f15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9528">
            <a:solidFill>
              <a:srgbClr val="438086">
                <a:alpha val="90000"/>
              </a:srgbClr>
            </a:solidFill>
            <a:prstDash val="solid"/>
          </a:ln>
        </p:spPr>
        <p:txBody>
          <a:bodyPr vert="horz" wrap="square" lIns="247646" tIns="252967" rIns="376796" bIns="252967" anchor="ctr">
            <a:noAutofit/>
          </a:bodyPr>
          <a:lstStyle/>
          <a:p>
            <a:pPr marL="0" indent="0" algn="ctr"/>
            <a:r>
              <a:rPr lang="ru-RU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Аттестат с отличием красного цвета </a:t>
            </a:r>
          </a:p>
          <a:p>
            <a:pPr marL="0" indent="0" algn="ctr"/>
            <a:endParaRPr lang="ru-RU" sz="800" b="1" dirty="0" smtClean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marL="0" indent="0" algn="just"/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выдается 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лицам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завершившим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обучение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образовательным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программам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среднего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общего образования,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имеющим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итоговые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отметки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«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отлично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»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всем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учебным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предметам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учебного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плана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изучавшимся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уровне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среднего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общего образования,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успешно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прошедшим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ГИА (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без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учета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результатов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полученных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прохождении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повторной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ГИА) и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набравшим</a:t>
            </a:r>
            <a:endParaRPr sz="1200" dirty="0">
              <a:solidFill>
                <a:schemeClr val="tx1"/>
              </a:solidFill>
            </a:endParaRPr>
          </a:p>
          <a:p>
            <a:pPr marL="0" indent="0" algn="just"/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менее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70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ЕГЭ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Русский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язык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 и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менее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70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ЕГЭ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одному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сдаваемых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учебных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либо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5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ЕГЭ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Математика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базового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уровня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выпускников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сдающих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только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учебные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предметы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Русский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язык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 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«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Математика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базового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уровня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sz="1200" dirty="0">
              <a:solidFill>
                <a:schemeClr val="tx1"/>
              </a:solidFill>
            </a:endParaRPr>
          </a:p>
          <a:p>
            <a:pPr marL="0" indent="0" algn="just"/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- 5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обязательным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учебным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предметам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случае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прохождения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выпускником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ГИА в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ГВЭ;</a:t>
            </a:r>
            <a:endParaRPr sz="1200" dirty="0">
              <a:solidFill>
                <a:schemeClr val="tx1"/>
              </a:solidFill>
            </a:endParaRPr>
          </a:p>
          <a:p>
            <a:pPr marL="0" indent="0" algn="just"/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- 5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обязательному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сдаваемому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ГВЭ, </a:t>
            </a:r>
            <a:b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менее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70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обязательному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сдаваемому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ЕГЭ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случае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выбора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выпускником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различных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прохождения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ГИА (ЕГЭ и ГВЭ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1" name="Shape 434"/>
          <p:cNvSpPr/>
          <p:nvPr/>
        </p:nvSpPr>
        <p:spPr>
          <a:xfrm>
            <a:off x="320227" y="3761023"/>
            <a:ext cx="2702410" cy="9548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58156"/>
              <a:gd name="f7" fmla="val 2341765"/>
              <a:gd name="f8" fmla="val 390302"/>
              <a:gd name="f9" fmla="val 174744"/>
              <a:gd name="f10" fmla="val 2367854"/>
              <a:gd name="f11" fmla="val 2583412"/>
              <a:gd name="f12" fmla="val 1951463"/>
              <a:gd name="f13" fmla="val 2167021"/>
              <a:gd name="f14" fmla="+- 0 0 -90"/>
              <a:gd name="f15" fmla="*/ f3 1 2758156"/>
              <a:gd name="f16" fmla="*/ f4 1 2341765"/>
              <a:gd name="f17" fmla="+- f7 0 f5"/>
              <a:gd name="f18" fmla="+- f6 0 f5"/>
              <a:gd name="f19" fmla="*/ f14 f0 1"/>
              <a:gd name="f20" fmla="*/ f18 1 2758156"/>
              <a:gd name="f21" fmla="*/ f17 1 2341765"/>
              <a:gd name="f22" fmla="*/ 0 f18 1"/>
              <a:gd name="f23" fmla="*/ 390302 f17 1"/>
              <a:gd name="f24" fmla="*/ 390302 f18 1"/>
              <a:gd name="f25" fmla="*/ 0 f17 1"/>
              <a:gd name="f26" fmla="*/ 2367854 f18 1"/>
              <a:gd name="f27" fmla="*/ 2758156 f18 1"/>
              <a:gd name="f28" fmla="*/ 1951463 f17 1"/>
              <a:gd name="f29" fmla="*/ 2341765 f17 1"/>
              <a:gd name="f30" fmla="*/ f19 1 f2"/>
              <a:gd name="f31" fmla="*/ f22 1 2758156"/>
              <a:gd name="f32" fmla="*/ f23 1 2341765"/>
              <a:gd name="f33" fmla="*/ f24 1 2758156"/>
              <a:gd name="f34" fmla="*/ f25 1 2341765"/>
              <a:gd name="f35" fmla="*/ f26 1 2758156"/>
              <a:gd name="f36" fmla="*/ f27 1 2758156"/>
              <a:gd name="f37" fmla="*/ f28 1 2341765"/>
              <a:gd name="f38" fmla="*/ f29 1 2341765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  <a:gd name="OXMLTextRectL" fmla="val f52"/>
              <a:gd name="OXMLTextRectT" fmla="val f55"/>
              <a:gd name="OXMLTextRectR" fmla="val f53"/>
              <a:gd name="OXMLTextRectB" fmla="val f54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758156"/>
              <a:gd name="ODFBottom" fmla="val 2341765"/>
              <a:gd name="ODFWidth" fmla="val 2758156"/>
              <a:gd name="ODFHeight" fmla="val 2341765"/>
            </a:gdLst>
            <a:ahLst/>
            <a:cxnLst/>
            <a:rect l="OXMLTextRectL" t="OXMLTextRectT" r="OXMLTextRectR" b="OXMLTextRectB"/>
            <a:pathLst>
              <a:path w="2758156" h="2341765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82898" tIns="148608" rIns="182898" bIns="148608" anchor="ctr" anchorCtr="1">
            <a:noAutofit/>
          </a:bodyPr>
          <a:lstStyle/>
          <a:p>
            <a:pPr marL="0" indent="0" algn="ctr"/>
            <a:r>
              <a:rPr sz="1800" b="1" i="0" u="none" strike="noStrike" cap="none" spc="0" baseline="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медаль</a:t>
            </a:r>
            <a:r>
              <a:rPr sz="1800" b="1" i="0" u="none" strike="noStrike" cap="none" spc="0" baseline="0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«</a:t>
            </a:r>
            <a:r>
              <a:rPr sz="1800" b="1" i="0" u="none" strike="noStrike" cap="none" spc="0" baseline="0" dirty="0" err="1">
                <a:solidFill>
                  <a:srgbClr val="0070C0"/>
                </a:solidFill>
                <a:latin typeface="Arial"/>
                <a:ea typeface="Arial"/>
                <a:cs typeface="Arial"/>
              </a:rPr>
              <a:t>За</a:t>
            </a:r>
            <a:r>
              <a:rPr sz="1800" b="1" i="0" u="none" strike="noStrike" cap="none" spc="0" baseline="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70C0"/>
                </a:solidFill>
                <a:latin typeface="Arial"/>
                <a:ea typeface="Arial"/>
                <a:cs typeface="Arial"/>
              </a:rPr>
              <a:t>особые</a:t>
            </a:r>
            <a:r>
              <a:rPr sz="1800" b="1" i="0" u="none" strike="noStrike" cap="none" spc="0" baseline="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70C0"/>
                </a:solidFill>
                <a:latin typeface="Arial"/>
                <a:ea typeface="Arial"/>
                <a:cs typeface="Arial"/>
              </a:rPr>
              <a:t>успехи</a:t>
            </a:r>
            <a:r>
              <a:rPr sz="1800" b="1" i="0" u="none" strike="noStrike" cap="none" spc="0" baseline="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b="1" i="0" u="none" strike="noStrike" cap="none" spc="0" baseline="0" dirty="0" err="1">
                <a:solidFill>
                  <a:srgbClr val="0070C0"/>
                </a:solidFill>
                <a:latin typeface="Arial"/>
                <a:ea typeface="Arial"/>
                <a:cs typeface="Arial"/>
              </a:rPr>
              <a:t>учении</a:t>
            </a:r>
            <a:r>
              <a:rPr sz="1800" b="1" i="0" u="none" strike="noStrike" cap="none" spc="0" baseline="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» </a:t>
            </a:r>
            <a:br>
              <a:rPr sz="1800" b="1" i="0" u="none" strike="noStrike" cap="none" spc="0" baseline="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II </a:t>
            </a:r>
            <a:r>
              <a:rPr sz="1800" b="1" i="0" u="none" strike="noStrike" cap="none" spc="0" baseline="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степени</a:t>
            </a:r>
            <a:endParaRPr sz="1800" b="0" i="0" u="none" strike="noStrike" cap="none" spc="0" baseline="0" dirty="0">
              <a:solidFill>
                <a:srgbClr val="0070C0"/>
              </a:solidFill>
            </a:endParaRPr>
          </a:p>
        </p:txBody>
      </p:sp>
      <p:pic>
        <p:nvPicPr>
          <p:cNvPr id="12" name="Picture 436"/>
          <p:cNvPicPr/>
          <p:nvPr/>
        </p:nvPicPr>
        <p:blipFill>
          <a:blip r:embed="rId5"/>
          <a:stretch/>
        </p:blipFill>
        <p:spPr>
          <a:xfrm>
            <a:off x="553527" y="4779516"/>
            <a:ext cx="2235810" cy="1520684"/>
          </a:xfrm>
          <a:prstGeom prst="rect">
            <a:avLst/>
          </a:prstGeom>
        </p:spPr>
      </p:pic>
      <p:sp>
        <p:nvSpPr>
          <p:cNvPr id="13" name="Shape 437"/>
          <p:cNvSpPr/>
          <p:nvPr/>
        </p:nvSpPr>
        <p:spPr>
          <a:xfrm>
            <a:off x="3055604" y="4140475"/>
            <a:ext cx="9164980" cy="26979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45533"/>
              <a:gd name="f7" fmla="val 5799184"/>
              <a:gd name="f8" fmla="val 966551"/>
              <a:gd name="f9" fmla="val 4832633"/>
              <a:gd name="f10" fmla="val 5366443"/>
              <a:gd name="f11" fmla="val 2555475"/>
              <a:gd name="f12" fmla="val 5799183"/>
              <a:gd name="f13" fmla="val 2444384"/>
              <a:gd name="f14" fmla="val 1"/>
              <a:gd name="f15" fmla="val 432741"/>
              <a:gd name="f16" fmla="+- 0 0 -90"/>
              <a:gd name="f17" fmla="*/ f3 1 2645533"/>
              <a:gd name="f18" fmla="*/ f4 1 5799184"/>
              <a:gd name="f19" fmla="+- f7 0 f5"/>
              <a:gd name="f20" fmla="+- f6 0 f5"/>
              <a:gd name="f21" fmla="*/ f16 f0 1"/>
              <a:gd name="f22" fmla="*/ f20 1 2645533"/>
              <a:gd name="f23" fmla="*/ f19 1 5799184"/>
              <a:gd name="f24" fmla="*/ 440931 f20 1"/>
              <a:gd name="f25" fmla="*/ 0 f19 1"/>
              <a:gd name="f26" fmla="*/ 2204602 f20 1"/>
              <a:gd name="f27" fmla="*/ 2645533 f20 1"/>
              <a:gd name="f28" fmla="*/ 440931 f19 1"/>
              <a:gd name="f29" fmla="*/ 5799184 f19 1"/>
              <a:gd name="f30" fmla="*/ 0 f20 1"/>
              <a:gd name="f31" fmla="*/ f21 1 f2"/>
              <a:gd name="f32" fmla="*/ f24 1 2645533"/>
              <a:gd name="f33" fmla="*/ f25 1 5799184"/>
              <a:gd name="f34" fmla="*/ f26 1 2645533"/>
              <a:gd name="f35" fmla="*/ f27 1 2645533"/>
              <a:gd name="f36" fmla="*/ f28 1 5799184"/>
              <a:gd name="f37" fmla="*/ f29 1 5799184"/>
              <a:gd name="f38" fmla="*/ f30 1 2645533"/>
              <a:gd name="f39" fmla="*/ f5 1 f22"/>
              <a:gd name="f40" fmla="*/ f6 1 f22"/>
              <a:gd name="f41" fmla="*/ f5 1 f23"/>
              <a:gd name="f42" fmla="*/ f7 1 f23"/>
              <a:gd name="f43" fmla="+- f31 0 f1"/>
              <a:gd name="f44" fmla="*/ f32 1 f22"/>
              <a:gd name="f45" fmla="*/ f33 1 f23"/>
              <a:gd name="f46" fmla="*/ f34 1 f22"/>
              <a:gd name="f47" fmla="*/ f35 1 f22"/>
              <a:gd name="f48" fmla="*/ f36 1 f23"/>
              <a:gd name="f49" fmla="*/ f37 1 f23"/>
              <a:gd name="f50" fmla="*/ f38 1 f22"/>
              <a:gd name="f51" fmla="*/ f39 f17 1"/>
              <a:gd name="f52" fmla="*/ f40 f17 1"/>
              <a:gd name="f53" fmla="*/ f42 f18 1"/>
              <a:gd name="f54" fmla="*/ f41 f18 1"/>
              <a:gd name="f55" fmla="*/ f44 f17 1"/>
              <a:gd name="f56" fmla="*/ f45 f18 1"/>
              <a:gd name="f57" fmla="*/ f46 f17 1"/>
              <a:gd name="f58" fmla="*/ f47 f17 1"/>
              <a:gd name="f59" fmla="*/ f48 f18 1"/>
              <a:gd name="f60" fmla="*/ f49 f18 1"/>
              <a:gd name="f61" fmla="*/ f50 f17 1"/>
              <a:gd name="OXMLTextRectL" fmla="val f51"/>
              <a:gd name="OXMLTextRectT" fmla="val f54"/>
              <a:gd name="OXMLTextRectR" fmla="val f52"/>
              <a:gd name="OXMLTextRectB" fmla="val f53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645533"/>
              <a:gd name="ODFBottom" fmla="val 5799184"/>
              <a:gd name="ODFWidth" fmla="val 2645533"/>
              <a:gd name="ODFHeight" fmla="val 5799184"/>
            </a:gdLst>
            <a:ahLst/>
            <a:cxnLst/>
            <a:rect l="OXMLTextRectL" t="OXMLTextRectT" r="OXMLTextRectR" b="OXMLTextRectB"/>
            <a:pathLst>
              <a:path w="2645533" h="5799184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12"/>
                  <a:pt x="f13" y="f12"/>
                </a:cubicBezTo>
                <a:lnTo>
                  <a:pt x="f5" y="f12"/>
                </a:lnTo>
                <a:lnTo>
                  <a:pt x="f5" y="f12"/>
                </a:lnTo>
                <a:lnTo>
                  <a:pt x="f5" y="f14"/>
                </a:lnTo>
                <a:lnTo>
                  <a:pt x="f5" y="f14"/>
                </a:lnTo>
                <a:lnTo>
                  <a:pt x="f13" y="f14"/>
                </a:lnTo>
                <a:cubicBezTo>
                  <a:pt x="f11" y="f14"/>
                  <a:pt x="f6" y="f15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9528">
            <a:solidFill>
              <a:srgbClr val="438086">
                <a:alpha val="90000"/>
              </a:srgbClr>
            </a:solidFill>
            <a:prstDash val="solid"/>
          </a:ln>
        </p:spPr>
        <p:txBody>
          <a:bodyPr vert="horz" wrap="square" lIns="247646" tIns="252967" rIns="376796" bIns="252967" anchor="ctr"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Аттестат с отличием сине-голубого цвета </a:t>
            </a:r>
          </a:p>
          <a:p>
            <a:pPr algn="ctr"/>
            <a:endParaRPr lang="ru-RU" sz="800" b="1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0" indent="0" algn="just"/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выдается 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лицам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завершившим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обучение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образовательным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программам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среднего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общего образования,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имеющим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всем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учебным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предметам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учебного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плана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изучавшимся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уровне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среднего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общего образования,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итоговые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отметки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успеваемости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«</a:t>
            </a:r>
            <a:r>
              <a:rPr sz="1200" b="1" dirty="0" err="1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отлично</a:t>
            </a:r>
            <a:r>
              <a:rPr sz="1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»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и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не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более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двух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отметок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«</a:t>
            </a:r>
            <a:r>
              <a:rPr sz="1200" b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хорошо</a:t>
            </a:r>
            <a:r>
              <a:rPr sz="12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» </a:t>
            </a:r>
            <a:r>
              <a:rPr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и </a:t>
            </a:r>
            <a:r>
              <a:rPr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успешно</a:t>
            </a:r>
            <a:r>
              <a:rPr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прошедшим</a:t>
            </a:r>
            <a:r>
              <a:rPr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 ГИА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(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без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учета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результатов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полученных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прохождении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повторной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ГИА) и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набравшим</a:t>
            </a:r>
            <a:endParaRPr sz="1200" dirty="0">
              <a:solidFill>
                <a:schemeClr val="tx1"/>
              </a:solidFill>
            </a:endParaRPr>
          </a:p>
          <a:p>
            <a:pPr marL="0" indent="0" algn="just"/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менее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60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ЕГЭ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Русский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язык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 и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менее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60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ЕГЭ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одному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сдаваемых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учебных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либо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5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ЕГЭ </a:t>
            </a:r>
            <a:b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Математика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базового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уровня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выпускников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сдающих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только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учебные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предметы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Русский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язык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 и «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Математика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базового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уровня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sz="1200" dirty="0">
              <a:solidFill>
                <a:schemeClr val="tx1"/>
              </a:solidFill>
            </a:endParaRPr>
          </a:p>
          <a:p>
            <a:pPr marL="0" indent="0" algn="just"/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- 5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обязательным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учебным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предметам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случае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прохождения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выпускником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ГИА в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ГВЭ;</a:t>
            </a:r>
            <a:endParaRPr sz="1200" dirty="0">
              <a:solidFill>
                <a:schemeClr val="tx1"/>
              </a:solidFill>
            </a:endParaRPr>
          </a:p>
          <a:p>
            <a:pPr marL="0" indent="0" algn="just"/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- 5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обязательному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сдаваемому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ГВЭ, </a:t>
            </a:r>
            <a:b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менее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60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обязательному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сдаваемому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форме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ЕГЭ 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–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случае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выбора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выпускником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различных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прохождения</a:t>
            </a:r>
            <a:r>
              <a:rPr sz="1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ГИА (ЕГЭ и ГВЭ</a:t>
            </a:r>
            <a:r>
              <a:rPr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441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443" name="Picture 443"/>
          <p:cNvPicPr/>
          <p:nvPr/>
        </p:nvPicPr>
        <p:blipFill>
          <a:blip r:embed="rId3"/>
          <a:stretch/>
        </p:blipFill>
        <p:spPr>
          <a:xfrm>
            <a:off x="0" y="-1348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1779509" y="90417"/>
            <a:ext cx="9737788" cy="1202051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Телефоны горячей линии на период подготовки </a:t>
            </a:r>
            <a:b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и проведения ГИА  на территории  города Сургута </a:t>
            </a:r>
          </a:p>
        </p:txBody>
      </p:sp>
      <p:sp>
        <p:nvSpPr>
          <p:cNvPr id="445" name="Shape 445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47" name="Table 447"/>
          <p:cNvGraphicFramePr/>
          <p:nvPr>
            <p:extLst>
              <p:ext uri="{D42A27DB-BD31-4B8C-83A1-F6EECF244321}">
                <p14:modId xmlns:p14="http://schemas.microsoft.com/office/powerpoint/2010/main" val="2813786768"/>
              </p:ext>
            </p:extLst>
          </p:nvPr>
        </p:nvGraphicFramePr>
        <p:xfrm>
          <a:off x="0" y="1292469"/>
          <a:ext cx="12192000" cy="5565528"/>
        </p:xfrm>
        <a:graphic>
          <a:graphicData uri="http://schemas.openxmlformats.org/drawingml/2006/table">
            <a:tbl>
              <a:tblPr firstRow="1" bandRow="1"/>
              <a:tblGrid>
                <a:gridCol w="266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0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1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Ф.И.О.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Должность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30A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5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Соловей Лилия Григорьевна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заместитель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директора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департамента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Администрации города</a:t>
                      </a:r>
                    </a:p>
                    <a:p>
                      <a:pPr algn="ctr"/>
                      <a:endParaRPr sz="1800" b="1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2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52-53-46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36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Кулназарова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Ирина Генриховна</a:t>
                      </a:r>
                      <a:endParaRPr sz="1800" b="1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начальник отдела общего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департамента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Администрации города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2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52-53-43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065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 Елена Михайловна</a:t>
                      </a:r>
                      <a:endParaRPr sz="1800" b="1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специалист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отдела общего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департамента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Администрации города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52-53-35</a:t>
                      </a:r>
                    </a:p>
                    <a:p>
                      <a:pPr algn="ctr"/>
                      <a:endParaRPr sz="2000" b="1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46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Котомкина </a:t>
                      </a:r>
                    </a:p>
                    <a:p>
                      <a:pPr algn="ctr"/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Татьяна Николаевна</a:t>
                      </a:r>
                    </a:p>
                    <a:p>
                      <a:pPr algn="ctr"/>
                      <a:endParaRPr sz="1800" b="1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специалист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отдела общего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департамента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Администрации города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52-53-35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46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Ширшикова Наталья Ивановна</a:t>
                      </a:r>
                      <a:endParaRPr sz="1800" b="1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специалист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отдела общего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департамента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Администрации города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52-53-95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450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52" name="Picture 452"/>
          <p:cNvPicPr/>
          <p:nvPr/>
        </p:nvPicPr>
        <p:blipFill>
          <a:blip r:embed="rId3"/>
          <a:stretch/>
        </p:blipFill>
        <p:spPr>
          <a:xfrm>
            <a:off x="0" y="0"/>
            <a:ext cx="954665" cy="1198485"/>
          </a:xfrm>
          <a:prstGeom prst="rect">
            <a:avLst/>
          </a:prstGeom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2895325" y="163971"/>
            <a:ext cx="6008988" cy="8647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>
            <a:noAutofit/>
          </a:bodyPr>
          <a:lstStyle/>
          <a:p>
            <a:pPr marL="0" indent="0" algn="ctr">
              <a:spcBef>
                <a:spcPts val="600"/>
              </a:spcBef>
            </a:pPr>
            <a:r>
              <a:rPr sz="2400" b="1" i="0" u="none" strike="noStrike" cap="none" spc="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Департамент образования           Администрации города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1847850" y="1524000"/>
            <a:ext cx="10067925" cy="5143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CE6F2"/>
          </a:solidFill>
          <a:ln>
            <a:noFill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6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6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О проведении государственной итоговой аттестации по образовательным программам среднего общего образования и выдаче аттестата о среднем общем образовании </a:t>
            </a: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r"/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Кулназарова Ирина Генриховна,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начальник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отдела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общего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образования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департамента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образования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Администрации города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1</a:t>
            </a:r>
            <a:r>
              <a:rPr lang="ru-RU"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3</a:t>
            </a:r>
            <a:r>
              <a:rPr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.05.202</a:t>
            </a:r>
            <a:r>
              <a:rPr lang="ru-RU"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6</a:t>
            </a:r>
            <a:endParaRPr sz="1400" b="0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r>
              <a:rPr sz="3600" b="1" i="0" u="none" strike="noStrike" cap="none" spc="0" baseline="0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4" name="Picture 164"/>
          <p:cNvPicPr/>
          <p:nvPr/>
        </p:nvPicPr>
        <p:blipFill>
          <a:blip r:embed="rId3"/>
          <a:stretch/>
        </p:blipFill>
        <p:spPr>
          <a:xfrm>
            <a:off x="0" y="0"/>
            <a:ext cx="954665" cy="1198485"/>
          </a:xfrm>
          <a:prstGeom prst="rect">
            <a:avLst/>
          </a:prstGeom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895325" y="163971"/>
            <a:ext cx="6008988" cy="8647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>
            <a:noAutofit/>
          </a:bodyPr>
          <a:lstStyle/>
          <a:p>
            <a:pPr marL="0" indent="0" algn="ctr">
              <a:spcBef>
                <a:spcPts val="600"/>
              </a:spcBef>
            </a:pPr>
            <a:r>
              <a:rPr sz="2400" b="1" i="0" u="none" strike="noStrike" cap="none" spc="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Департамент образования           Администрации города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510098" y="1371600"/>
            <a:ext cx="10067925" cy="5143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CE6F2"/>
          </a:solidFill>
          <a:ln>
            <a:noFill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6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6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О проведении государственной итоговой аттестации по образовательным программам среднего общего образования и 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выдаче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аттестата о среднем общем образовании </a:t>
            </a: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r"/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Кулназарова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Ирина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Генриховна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начальник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отдела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общего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департамента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Администрации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города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1</a:t>
            </a:r>
            <a:r>
              <a:rPr lang="ru-RU"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3</a:t>
            </a:r>
            <a:r>
              <a:rPr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.05.202</a:t>
            </a:r>
            <a:r>
              <a:rPr lang="ru-RU"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6</a:t>
            </a:r>
            <a:endParaRPr sz="1400" b="0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r>
              <a:rPr sz="3600" b="1" i="0" u="none" strike="noStrike" cap="none" spc="0" baseline="0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9"/>
          <p:cNvPicPr/>
          <p:nvPr/>
        </p:nvPicPr>
        <p:blipFill>
          <a:blip r:embed="rId2"/>
          <a:stretch/>
        </p:blipFill>
        <p:spPr>
          <a:xfrm>
            <a:off x="-14378" y="-18809"/>
            <a:ext cx="12181217" cy="6876809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70" name="Shape 170"/>
          <p:cNvSpPr txBox="1"/>
          <p:nvPr/>
        </p:nvSpPr>
        <p:spPr>
          <a:xfrm>
            <a:off x="2897203" y="163967"/>
            <a:ext cx="6008991" cy="86473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sz="2800" b="1">
              <a:solidFill>
                <a:srgbClr val="FFFFFF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216358" y="0"/>
            <a:ext cx="10705673" cy="200054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 dirty="0" err="1">
                <a:solidFill>
                  <a:schemeClr val="bg1"/>
                </a:solidFill>
              </a:rPr>
              <a:t>Проведение</a:t>
            </a:r>
            <a:r>
              <a:rPr sz="2000" b="1" dirty="0">
                <a:solidFill>
                  <a:schemeClr val="bg1"/>
                </a:solidFill>
              </a:rPr>
              <a:t> ГИА-11 в </a:t>
            </a:r>
            <a:r>
              <a:rPr sz="2000" b="1" dirty="0" smtClean="0">
                <a:solidFill>
                  <a:schemeClr val="bg1"/>
                </a:solidFill>
              </a:rPr>
              <a:t>202</a:t>
            </a:r>
            <a:r>
              <a:rPr lang="ru-RU" sz="2000" b="1" dirty="0" smtClean="0">
                <a:solidFill>
                  <a:schemeClr val="bg1"/>
                </a:solidFill>
              </a:rPr>
              <a:t>6</a:t>
            </a:r>
            <a:r>
              <a:rPr sz="2000" b="1" dirty="0" smtClean="0">
                <a:solidFill>
                  <a:schemeClr val="bg1"/>
                </a:solidFill>
              </a:rPr>
              <a:t> </a:t>
            </a:r>
            <a:r>
              <a:rPr sz="2000" b="1" dirty="0" err="1" smtClean="0">
                <a:solidFill>
                  <a:schemeClr val="bg1"/>
                </a:solidFill>
              </a:rPr>
              <a:t>году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(приказы Министерства просвещения Российской Федерации и Федеральной службы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по надзору в сфере образования и науки от 07.11.2026 №798/1904, </a:t>
            </a:r>
            <a:r>
              <a:rPr lang="ru-RU" sz="2000" b="1" smtClean="0">
                <a:solidFill>
                  <a:srgbClr val="C00000"/>
                </a:solidFill>
              </a:rPr>
              <a:t>№800/1906)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 algn="ctr"/>
            <a:endParaRPr lang="ru-RU" sz="3200" b="1" dirty="0">
              <a:solidFill>
                <a:schemeClr val="bg1"/>
              </a:solidFill>
            </a:endParaRPr>
          </a:p>
          <a:p>
            <a:pPr marL="0" indent="0" algn="ctr"/>
            <a:endParaRPr sz="32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3" name="Picture 173"/>
          <p:cNvPicPr/>
          <p:nvPr/>
        </p:nvPicPr>
        <p:blipFill>
          <a:blip r:embed="rId3"/>
          <a:stretch/>
        </p:blipFill>
        <p:spPr>
          <a:xfrm>
            <a:off x="-11881" y="-23465"/>
            <a:ext cx="983432" cy="1234603"/>
          </a:xfrm>
          <a:prstGeom prst="rect">
            <a:avLst/>
          </a:prstGeom>
          <a:ln>
            <a:noFill/>
          </a:ln>
        </p:spPr>
      </p:pic>
      <p:graphicFrame>
        <p:nvGraphicFramePr>
          <p:cNvPr id="174" name="Table 174"/>
          <p:cNvGraphicFramePr/>
          <p:nvPr>
            <p:extLst>
              <p:ext uri="{D42A27DB-BD31-4B8C-83A1-F6EECF244321}">
                <p14:modId xmlns:p14="http://schemas.microsoft.com/office/powerpoint/2010/main" val="2097073695"/>
              </p:ext>
            </p:extLst>
          </p:nvPr>
        </p:nvGraphicFramePr>
        <p:xfrm>
          <a:off x="148729" y="1436551"/>
          <a:ext cx="12166839" cy="521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7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166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Периоды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проведения</a:t>
                      </a:r>
                      <a:r>
                        <a:rPr sz="1800" b="1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/ </a:t>
                      </a: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sz="1800" b="1" baseline="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сроки</a:t>
                      </a:r>
                      <a:r>
                        <a:rPr sz="1800" b="1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проведения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 anchor="ctr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sz="1800" b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Категория участников</a:t>
                      </a:r>
                    </a:p>
                  </a:txBody>
                  <a:tcPr marL="85976" marR="85976" marT="42988" marB="429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252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sz="1600" b="1" u="sng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Основной</a:t>
                      </a:r>
                      <a:endParaRPr sz="1600" b="1" u="sng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Основные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– с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июня</a:t>
                      </a:r>
                      <a:endParaRPr sz="16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Резервные</a:t>
                      </a:r>
                      <a:r>
                        <a:rPr sz="16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– с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r>
                        <a:rPr sz="1600" b="1" baseline="0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r>
                        <a:rPr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ию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</a:t>
                      </a:r>
                      <a:r>
                        <a:rPr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я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Дополнительные дни –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8,9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июля</a:t>
                      </a:r>
                      <a:endParaRPr sz="16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285750" marR="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sz="15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 ГИА-11</a:t>
                      </a:r>
                      <a:r>
                        <a:rPr sz="1500" b="1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, освоившие образовательную</a:t>
                      </a:r>
                      <a:r>
                        <a:rPr sz="1500" b="1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программу среднего общего образования </a:t>
                      </a:r>
                      <a:br>
                        <a:rPr sz="1500" b="1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500" b="1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полном объеме и имеющие «зачет» за итоговое сочинение (изложение)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10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sz="16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sz="1600" b="1" u="sng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Дополнительный</a:t>
                      </a:r>
                      <a:endParaRPr sz="1600" b="1" u="sng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Основные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– с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сентября</a:t>
                      </a:r>
                      <a:endParaRPr sz="16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Резервные</a:t>
                      </a:r>
                      <a:r>
                        <a:rPr sz="16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– 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сентября</a:t>
                      </a:r>
                      <a:endParaRPr sz="16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sz="16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/>
                </a:tc>
                <a:tc>
                  <a:txBody>
                    <a:bodyPr/>
                    <a:lstStyle>
                      <a:defPPr/>
                      <a:lvl1pPr lvl="0">
                        <a:buFont typeface="Arial"/>
                        <a:buChar char="•"/>
                      </a:lvl1pPr>
                      <a:lvl2pPr lvl="1">
                        <a:buFont typeface="Courier New"/>
                        <a:buChar char="o"/>
                      </a:lvl2pPr>
                      <a:lvl3pPr lvl="2">
                        <a:buFont typeface="Wingdings"/>
                        <a:buChar char="§"/>
                      </a:lvl3pPr>
                      <a:lvl4pPr lvl="3">
                        <a:buFont typeface="Arial"/>
                        <a:buChar char="•"/>
                      </a:lvl4pPr>
                      <a:lvl5pPr lvl="4">
                        <a:buFont typeface="Courier New"/>
                        <a:buChar char="o"/>
                      </a:lvl5pPr>
                      <a:lvl6pPr lvl="5">
                        <a:buFont typeface="Wingdings"/>
                        <a:buChar char="§"/>
                      </a:lvl6pPr>
                      <a:lvl7pPr lvl="6">
                        <a:buFont typeface="Arial"/>
                        <a:buChar char="•"/>
                      </a:lvl7pPr>
                      <a:lvl8pPr lvl="7">
                        <a:buFont typeface="Courier New"/>
                        <a:buChar char="o"/>
                      </a:lvl8pPr>
                      <a:lvl9pPr lvl="8">
                        <a:buFont typeface="Wingdings"/>
                        <a:buChar char="§"/>
                      </a:lvl9pPr>
                    </a:lstStyle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sz="15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ГИА-11,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прошедшие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ГИА-11по 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обязательным </a:t>
                      </a:r>
                      <a:r>
                        <a:rPr lang="ru-RU"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предметым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, в том числе, чьи результаты ГИА по обязательным учебным предметам были аннулированы по решению председателя ГЭК в случае выявления фактов нарушения Порядка</a:t>
                      </a:r>
                      <a:endParaRPr sz="15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sz="15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ГИА-11,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получившие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неудовлетворительный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результат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обязательны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м</a:t>
                      </a:r>
                      <a:r>
                        <a:rPr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учебны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м</a:t>
                      </a:r>
                      <a:r>
                        <a:rPr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предмет</a:t>
                      </a:r>
                      <a:r>
                        <a:rPr lang="ru-RU"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ам</a:t>
                      </a:r>
                      <a:endParaRPr sz="15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ГИА-11,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допущенные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к ГИА-11 </a:t>
                      </a:r>
                      <a:b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текущем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учебном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году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но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получившие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допуск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b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 ГИА-11 в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сроки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исключающие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возможность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прохождения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завершения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основного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периода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проведения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 в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текущем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году</a:t>
                      </a:r>
                      <a:endParaRPr sz="15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/>
                        <a:buChar char="•"/>
                      </a:pPr>
                      <a:endParaRPr sz="15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50" name="Picture 250"/>
          <p:cNvPicPr/>
          <p:nvPr/>
        </p:nvPicPr>
        <p:blipFill>
          <a:blip r:embed="rId3"/>
          <a:stretch/>
        </p:blipFill>
        <p:spPr>
          <a:xfrm>
            <a:off x="0" y="-1348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Обеспечение информационной безопасности и объективности  проведения ГИА-11  в ППЭ</a:t>
            </a:r>
            <a:b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endParaRPr sz="2400" b="1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930212" y="1585916"/>
            <a:ext cx="4076889" cy="12635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>
            <a:solidFill>
              <a:srgbClr val="D9D9D9"/>
            </a:solidFill>
            <a:prstDash val="solid"/>
          </a:ln>
        </p:spPr>
        <p:txBody>
          <a:bodyPr lIns="91440" tIns="45720" rIns="91440" bIns="45720" anchor="ctr" anchorCtr="1"/>
          <a:lstStyle/>
          <a:p>
            <a:pPr marL="0" indent="0" algn="l"/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Стационарные </a:t>
            </a:r>
            <a:b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  переносные металлоискатели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930213" y="3037311"/>
            <a:ext cx="4076888" cy="9441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>
            <a:solidFill>
              <a:srgbClr val="D9D9D9"/>
            </a:solidFill>
            <a:prstDash val="solid"/>
          </a:ln>
        </p:spPr>
        <p:txBody>
          <a:bodyPr lIns="91440" tIns="45720" rIns="91440" bIns="45720" anchor="ctr" anchorCtr="1"/>
          <a:lstStyle/>
          <a:p>
            <a:pPr marL="0" indent="0" algn="l"/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Системы подавления сигналов подвижной связи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7" name="Picture 257"/>
          <p:cNvPicPr/>
          <p:nvPr/>
        </p:nvPicPr>
        <p:blipFill>
          <a:blip r:embed="rId4"/>
          <a:srcRect t="6897" b="6897"/>
          <a:stretch/>
        </p:blipFill>
        <p:spPr>
          <a:xfrm>
            <a:off x="5192127" y="1593671"/>
            <a:ext cx="1292950" cy="1248067"/>
          </a:xfrm>
          <a:prstGeom prst="roundRect">
            <a:avLst>
              <a:gd name="adj" fmla="val 10000"/>
            </a:avLst>
          </a:prstGeom>
          <a:ln w="9525">
            <a:solidFill>
              <a:srgbClr val="FFFFFF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</p:spPr>
      </p:pic>
      <p:pic>
        <p:nvPicPr>
          <p:cNvPr id="259" name="Picture 259"/>
          <p:cNvPicPr/>
          <p:nvPr/>
        </p:nvPicPr>
        <p:blipFill>
          <a:blip r:embed="rId5"/>
          <a:stretch/>
        </p:blipFill>
        <p:spPr>
          <a:xfrm>
            <a:off x="5086349" y="3037311"/>
            <a:ext cx="1292949" cy="960524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61" name="Picture 261"/>
          <p:cNvPicPr/>
          <p:nvPr/>
        </p:nvPicPr>
        <p:blipFill>
          <a:blip r:embed="rId6"/>
          <a:stretch/>
        </p:blipFill>
        <p:spPr>
          <a:xfrm>
            <a:off x="5086349" y="4407423"/>
            <a:ext cx="1292950" cy="889836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63" name="Picture 263"/>
          <p:cNvPicPr/>
          <p:nvPr/>
        </p:nvPicPr>
        <p:blipFill>
          <a:blip r:embed="rId7"/>
          <a:stretch/>
        </p:blipFill>
        <p:spPr>
          <a:xfrm>
            <a:off x="5086349" y="5382057"/>
            <a:ext cx="1292950" cy="996524"/>
          </a:xfrm>
          <a:prstGeom prst="roundRect">
            <a:avLst>
              <a:gd name="adj" fmla="val 10000"/>
            </a:avLst>
          </a:prstGeom>
          <a:ln w="9525">
            <a:solidFill>
              <a:srgbClr val="FFFFFF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</p:spPr>
      </p:pic>
      <p:sp>
        <p:nvSpPr>
          <p:cNvPr id="264" name="Shape 264"/>
          <p:cNvSpPr/>
          <p:nvPr/>
        </p:nvSpPr>
        <p:spPr>
          <a:xfrm>
            <a:off x="6753422" y="1585916"/>
            <a:ext cx="5286176" cy="4877465"/>
          </a:xfrm>
          <a:prstGeom prst="rect">
            <a:avLst/>
          </a:prstGeom>
          <a:solidFill>
            <a:schemeClr val="bg1"/>
          </a:solidFill>
          <a:ln w="25402">
            <a:solidFill>
              <a:srgbClr val="D9D9D9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l"/>
            <a:r>
              <a:rPr sz="1800" b="1" i="0" u="none" strike="noStrike" cap="none" spc="0" baseline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Видеонаблюдение в штабе </a:t>
            </a:r>
            <a:br>
              <a:rPr sz="1800" b="1" i="0" u="none" strike="noStrike" cap="none" spc="0" baseline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sz="1800" b="1" i="0" u="none" strike="noStrike" cap="none" spc="0" baseline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 аудиториях  ППЭ 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" name="Picture 266"/>
          <p:cNvPicPr/>
          <p:nvPr/>
        </p:nvPicPr>
        <p:blipFill>
          <a:blip r:embed="rId8"/>
          <a:stretch/>
        </p:blipFill>
        <p:spPr>
          <a:xfrm>
            <a:off x="7049934" y="2448389"/>
            <a:ext cx="1008063" cy="625475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68" name="Picture 268"/>
          <p:cNvPicPr/>
          <p:nvPr/>
        </p:nvPicPr>
        <p:blipFill>
          <a:blip r:embed="rId9"/>
          <a:stretch/>
        </p:blipFill>
        <p:spPr>
          <a:xfrm>
            <a:off x="9133060" y="2360442"/>
            <a:ext cx="1446211" cy="113665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70" name="Picture 270"/>
          <p:cNvPicPr/>
          <p:nvPr/>
        </p:nvPicPr>
        <p:blipFill>
          <a:blip r:embed="rId10"/>
          <a:stretch/>
        </p:blipFill>
        <p:spPr>
          <a:xfrm>
            <a:off x="11115962" y="1702263"/>
            <a:ext cx="801688" cy="149225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271" name="Shape 271"/>
          <p:cNvSpPr/>
          <p:nvPr/>
        </p:nvSpPr>
        <p:spPr>
          <a:xfrm>
            <a:off x="6928743" y="3497093"/>
            <a:ext cx="4988905" cy="238526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800" b="1" i="0" u="none" strike="noStrike" cap="none" spc="0" baseline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Видеонаблюдение за ходом  экзамена </a:t>
            </a:r>
            <a:br>
              <a:rPr sz="1800" b="1" i="0" u="none" strike="noStrike" cap="none" spc="0" baseline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sz="1800" b="1" i="0" u="none" strike="noStrike" cap="none" spc="0" baseline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аудиториях ППЭ осуществляют:</a:t>
            </a:r>
            <a:endParaRPr sz="14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marL="0" indent="-171450">
              <a:spcAft>
                <a:spcPts val="600"/>
              </a:spcAft>
              <a:buFont typeface="Arial"/>
              <a:buChar char="•"/>
            </a:pPr>
            <a:r>
              <a:rPr sz="1800" b="1" i="0" u="none" strike="noStrike" cap="none" spc="0" baseline="0">
                <a:solidFill>
                  <a:srgbClr val="002060"/>
                </a:solidFill>
              </a:rPr>
              <a:t>лица, присутствующие в ППЭ - общественные наблюдатели, член государственной экзаменационной комиссии, руководитель ППЭ, технический специалист                      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0" indent="-171450">
              <a:spcAft>
                <a:spcPts val="600"/>
              </a:spcAft>
              <a:buFont typeface="Arial"/>
              <a:buChar char="•"/>
            </a:pPr>
            <a:r>
              <a:rPr sz="1800" b="1" i="0" u="none" strike="noStrike" cap="none" spc="0" baseline="0">
                <a:solidFill>
                  <a:srgbClr val="002060"/>
                </a:solidFill>
              </a:rPr>
              <a:t>федеральные и региональные онлайн наблюдатели  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930212" y="4331943"/>
            <a:ext cx="4076889" cy="21314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>
            <a:solidFill>
              <a:srgbClr val="D9D9D9"/>
            </a:solidFill>
            <a:prstDash val="solid"/>
          </a:ln>
        </p:spPr>
        <p:txBody>
          <a:bodyPr lIns="91440" tIns="45720" rIns="91440" bIns="45720" anchor="ctr" anchorCtr="1"/>
          <a:lstStyle/>
          <a:p>
            <a:pPr marL="0" indent="0" algn="l"/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Объявления, оповещающие </a:t>
            </a:r>
            <a:b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 ведении видеонаблюдения,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800" b="1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 запрете использования средств связи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8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00" name="Picture 200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Соблюдение требований </a:t>
            </a:r>
            <a:b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пунктов  71, 72 Порядка</a:t>
            </a:r>
          </a:p>
        </p:txBody>
      </p:sp>
      <p:sp>
        <p:nvSpPr>
          <p:cNvPr id="202" name="Shape 202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930212" y="1245520"/>
            <a:ext cx="10698370" cy="19932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8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Участникам ГИА-11 </a:t>
            </a:r>
            <a:r>
              <a:rPr sz="1800" b="1" i="0" u="none" strike="noStrike" cap="none" spc="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ЗАПРЕЩЕНО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500" b="1" i="0" u="none" strike="noStrike" cap="none" spc="0" baseline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600"/>
              </a:spcAft>
              <a:buSzPts val="1800"/>
              <a:buFont typeface="Arial"/>
              <a:buChar char="•"/>
            </a:pPr>
            <a: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иметь при себе средства связи, электронно-вычислительную технику, фото-, аудио- </a:t>
            </a:r>
            <a:b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и видеоаппаратуру, справочные материалы, письменные заметки                                                                   и иные средства хранения и передачи информации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SzPts val="1800"/>
              <a:buFont typeface="Arial"/>
              <a:buChar char="•"/>
            </a:pPr>
            <a: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общаться друг с другом во время экзамена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SzPts val="1800"/>
              <a:buFont typeface="Arial"/>
              <a:buChar char="•"/>
            </a:pPr>
            <a: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выносить из аудитории и ППЭ экзаменационные материалы </a:t>
            </a:r>
            <a:b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endParaRPr sz="1600" b="1" i="0" u="none" strike="noStrike" cap="none" spc="0" baseline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930212" y="3380125"/>
            <a:ext cx="3179910" cy="33053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Участники ГИА-11</a:t>
            </a:r>
            <a:b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500" b="1" i="0" u="none" strike="noStrike" cap="none" spc="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ДОЛЖНЫ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соблюдать Порядок проведения ЕГЭ 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выполнять экзаменационную работу самостоятельно, без помощи посторонних лиц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неукоснительно следовать указаниям организаторов</a:t>
            </a:r>
          </a:p>
        </p:txBody>
      </p:sp>
      <p:sp>
        <p:nvSpPr>
          <p:cNvPr id="206" name="Shape 206"/>
          <p:cNvSpPr/>
          <p:nvPr/>
        </p:nvSpPr>
        <p:spPr>
          <a:xfrm>
            <a:off x="4314549" y="3380125"/>
            <a:ext cx="7314032" cy="33053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Во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время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экзамена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рабочем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столе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участника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могут </a:t>
            </a:r>
            <a:r>
              <a:rPr sz="1400" b="1" i="0" u="none" strike="noStrike" cap="none" spc="0" baseline="0" dirty="0" err="1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наход</a:t>
            </a:r>
            <a:r>
              <a:rPr lang="ru-RU" sz="1400" b="1" i="0" u="none" strike="noStrike" cap="none" spc="0" baseline="0" dirty="0" err="1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иться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экзаменационные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материалы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гелевая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или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капиллярная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ручка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с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чернилами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черного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цвета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документ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удостоверяющий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личность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обучения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и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воспитания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листы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бумаги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для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черновиков</a:t>
            </a:r>
            <a:r>
              <a:rPr lang="ru-RU" sz="1400" b="1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endParaRPr sz="14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лекарства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и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питание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(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необходимости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)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специальные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технические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 (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необходимости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)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  <a:buSzPts val="1800"/>
            </a:pPr>
            <a:r>
              <a:rPr sz="1400" b="1" i="1" u="none" strike="noStrike" cap="none" spc="0" baseline="0" dirty="0" err="1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Иные</a:t>
            </a:r>
            <a:r>
              <a:rPr sz="1400" b="1" i="1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личные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вещи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участники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ГИА-11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оставляют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специально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отведенном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месте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для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хранения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личных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вещей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расположенном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до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входа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в ППЭ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</p:txBody>
      </p:sp>
      <p:pic>
        <p:nvPicPr>
          <p:cNvPr id="208" name="Picture 208"/>
          <p:cNvPicPr/>
          <p:nvPr/>
        </p:nvPicPr>
        <p:blipFill>
          <a:blip r:embed="rId4"/>
          <a:stretch/>
        </p:blipFill>
        <p:spPr>
          <a:xfrm>
            <a:off x="10460588" y="1874246"/>
            <a:ext cx="793230" cy="10988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1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13" name="Picture 213"/>
          <p:cNvPicPr/>
          <p:nvPr/>
        </p:nvPicPr>
        <p:blipFill>
          <a:blip r:embed="rId3"/>
          <a:stretch/>
        </p:blipFill>
        <p:spPr>
          <a:xfrm>
            <a:off x="0" y="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Меры, принимаемые в отношении участников </a:t>
            </a:r>
            <a:b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ГИА-11 в случае нарушения Порядка </a:t>
            </a:r>
            <a:r>
              <a:rPr sz="2400" b="1">
                <a:solidFill>
                  <a:srgbClr val="C00000"/>
                </a:solidFill>
              </a:rPr>
              <a:t/>
            </a:r>
            <a:br>
              <a:rPr sz="2400" b="1">
                <a:solidFill>
                  <a:srgbClr val="C00000"/>
                </a:solidFill>
              </a:rPr>
            </a:br>
            <a:endParaRPr sz="2400" b="1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930212" y="1338374"/>
            <a:ext cx="10690287" cy="105080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l"/>
            <a:r>
              <a:rPr sz="20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п. 73 Порядка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0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Лица, допустившие нарушение Порядка, </a:t>
            </a:r>
            <a:r>
              <a:rPr sz="2000" b="1" i="0" u="none" strike="noStrike" cap="none" spc="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удаляются с экзамена</a:t>
            </a:r>
            <a:endParaRPr sz="2000" b="1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218" name="Table 218"/>
          <p:cNvGraphicFramePr/>
          <p:nvPr/>
        </p:nvGraphicFramePr>
        <p:xfrm>
          <a:off x="930213" y="2389184"/>
          <a:ext cx="10690286" cy="4546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2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8138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Акт об удалении с экзамена лица, нарушившего Порядок, составляется в штабе ППЭ в зоне видимости камер видеонаблюдения</a:t>
                      </a:r>
                      <a:endParaRPr sz="1800" b="0" i="0" u="none" strike="noStrike" cap="none" spc="0" baseline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бланке регистрации участника ГИА-11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ставится соответствующая отметка</a:t>
                      </a:r>
                      <a:endParaRPr sz="1800" b="0" i="0" u="none" strike="noStrike" cap="none" spc="0" baseline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 spc="0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02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Акт об удалении с экзамена направляется </a:t>
                      </a:r>
                      <a:b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ГЭК для рассмотрения и последующего направления</a:t>
                      </a:r>
                      <a:b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в региональный центр обработки информации </a:t>
                      </a:r>
                      <a:b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для учета при обработке экзаменационных работ</a:t>
                      </a:r>
                      <a:endParaRPr sz="1800" b="0" i="0" u="none" strike="noStrike" cap="none" spc="0" baseline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9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При установлении фактов нарушения Порядка участником </a:t>
                      </a:r>
                      <a:b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ГИА-11 председатель ГЭК принимает решение об аннулировании его результата ГИА по соответствующему учебному предмету</a:t>
                      </a:r>
                      <a:endParaRPr sz="1800" b="0" i="0" u="none" strike="noStrike" cap="none" spc="0" baseline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0" name="Picture 220"/>
          <p:cNvPicPr/>
          <p:nvPr/>
        </p:nvPicPr>
        <p:blipFill>
          <a:blip r:embed="rId4"/>
          <a:srcRect b="10230"/>
          <a:stretch/>
        </p:blipFill>
        <p:spPr>
          <a:xfrm>
            <a:off x="1787874" y="2465690"/>
            <a:ext cx="1498109" cy="928019"/>
          </a:xfrm>
          <a:prstGeom prst="rect">
            <a:avLst/>
          </a:prstGeom>
          <a:ln>
            <a:noFill/>
          </a:ln>
        </p:spPr>
      </p:pic>
      <p:pic>
        <p:nvPicPr>
          <p:cNvPr id="222" name="Picture 222"/>
          <p:cNvPicPr/>
          <p:nvPr/>
        </p:nvPicPr>
        <p:blipFill>
          <a:blip r:embed="rId5"/>
          <a:stretch/>
        </p:blipFill>
        <p:spPr>
          <a:xfrm>
            <a:off x="1338909" y="3515393"/>
            <a:ext cx="729098" cy="929020"/>
          </a:xfrm>
          <a:prstGeom prst="rect">
            <a:avLst/>
          </a:prstGeom>
        </p:spPr>
      </p:pic>
      <p:pic>
        <p:nvPicPr>
          <p:cNvPr id="224" name="Picture 224"/>
          <p:cNvPicPr/>
          <p:nvPr/>
        </p:nvPicPr>
        <p:blipFill>
          <a:blip r:embed="rId6"/>
          <a:stretch/>
        </p:blipFill>
        <p:spPr>
          <a:xfrm>
            <a:off x="2705627" y="3482713"/>
            <a:ext cx="1019379" cy="1019380"/>
          </a:xfrm>
          <a:prstGeom prst="rect">
            <a:avLst/>
          </a:prstGeom>
        </p:spPr>
      </p:pic>
      <p:pic>
        <p:nvPicPr>
          <p:cNvPr id="226" name="Picture 226"/>
          <p:cNvPicPr/>
          <p:nvPr/>
        </p:nvPicPr>
        <p:blipFill>
          <a:blip r:embed="rId7"/>
          <a:stretch/>
        </p:blipFill>
        <p:spPr>
          <a:xfrm>
            <a:off x="1725561" y="4664289"/>
            <a:ext cx="1489755" cy="1024206"/>
          </a:xfrm>
          <a:prstGeom prst="rect">
            <a:avLst/>
          </a:prstGeom>
        </p:spPr>
      </p:pic>
      <p:pic>
        <p:nvPicPr>
          <p:cNvPr id="228" name="Picture 228"/>
          <p:cNvPicPr/>
          <p:nvPr/>
        </p:nvPicPr>
        <p:blipFill>
          <a:blip r:embed="rId8"/>
          <a:stretch/>
        </p:blipFill>
        <p:spPr>
          <a:xfrm>
            <a:off x="1193164" y="5850974"/>
            <a:ext cx="615012" cy="783650"/>
          </a:xfrm>
          <a:prstGeom prst="rect">
            <a:avLst/>
          </a:prstGeom>
        </p:spPr>
      </p:pic>
      <p:sp>
        <p:nvSpPr>
          <p:cNvPr id="229" name="Shape 229"/>
          <p:cNvSpPr/>
          <p:nvPr/>
        </p:nvSpPr>
        <p:spPr>
          <a:xfrm>
            <a:off x="1944522" y="5880739"/>
            <a:ext cx="1093734" cy="753885"/>
          </a:xfrm>
          <a:prstGeom prst="mathMultiply">
            <a:avLst/>
          </a:prstGeom>
          <a:solidFill>
            <a:srgbClr val="FF0000"/>
          </a:solidFill>
          <a:ln w="12700">
            <a:solidFill>
              <a:srgbClr val="C0000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1" name="Picture 231"/>
          <p:cNvPicPr/>
          <p:nvPr/>
        </p:nvPicPr>
        <p:blipFill>
          <a:blip r:embed="rId9"/>
          <a:stretch/>
        </p:blipFill>
        <p:spPr>
          <a:xfrm>
            <a:off x="3174602" y="5877181"/>
            <a:ext cx="550405" cy="7936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376"/>
          <p:cNvPicPr/>
          <p:nvPr/>
        </p:nvPicPr>
        <p:blipFill>
          <a:blip r:embed="rId2"/>
          <a:stretch/>
        </p:blipFill>
        <p:spPr>
          <a:xfrm>
            <a:off x="0" y="-63655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78" name="Picture 378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379" name="Shape 379"/>
          <p:cNvSpPr txBox="1"/>
          <p:nvPr/>
        </p:nvSpPr>
        <p:spPr>
          <a:xfrm>
            <a:off x="1308359" y="217639"/>
            <a:ext cx="10115549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«Зоны риска ЕГЭ»</a:t>
            </a:r>
          </a:p>
        </p:txBody>
      </p:sp>
      <p:sp>
        <p:nvSpPr>
          <p:cNvPr id="380" name="Shape 380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2" name="Table 382"/>
          <p:cNvGraphicFramePr/>
          <p:nvPr/>
        </p:nvGraphicFramePr>
        <p:xfrm>
          <a:off x="85721" y="1311473"/>
          <a:ext cx="12023422" cy="550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515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Работы участников, получивших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неудовлетворительные результаты по одному из обязательных учебных предметов 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основной день, и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пересдавших экзамен </a:t>
                      </a:r>
                      <a:b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 повышением результата на 30 тестовых баллов и выше 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(за исключением участников, завершивших экзамен по уважительной причине).</a:t>
                      </a:r>
                      <a:endParaRPr sz="16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Участники, имеющие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3 и более удовлетворенные апелляции с повышением баллов по результатам ЕГЭ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(исключая апелляции, связанные с распознаванием ответов).</a:t>
                      </a:r>
                      <a:endParaRPr sz="16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65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endParaRPr sz="1600" b="0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/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Работы участников, получивших на ЕГЭ по учебному предмету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«русский язык» 90 – 100 баллов и имевших «незачет» по итоговому сочинению.</a:t>
                      </a:r>
                      <a:endParaRPr sz="16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endParaRPr sz="1600" b="0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/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Участники, имеющие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удовлетворенную апелляцию </a:t>
                      </a:r>
                      <a:b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 результатам ЕГЭ, позволившую преодолеть минимальную границу количества баллов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b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 соответствующему учебному предмету.</a:t>
                      </a:r>
                    </a:p>
                    <a:p>
                      <a:pPr algn="l"/>
                      <a:endParaRPr sz="16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157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Участники,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завершившие экзамен 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основной день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досрочно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по объективным причинам и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получившие </a:t>
                      </a:r>
                      <a:b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резервный день от 80 до 100 тестовых баллов.</a:t>
                      </a:r>
                      <a:endParaRPr sz="16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Работы участников с внесением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5 и более правильных ответов в поле бланка № 1 «Замена ошибочных ответов на задания с кратким ответом».</a:t>
                      </a:r>
                      <a:endParaRPr sz="16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814"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 lvl="0"/>
                      <a:endParaRPr sz="1600" b="1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lvl="0"/>
                      <a:r>
                        <a:rPr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Анализ форм ППЭ-1204-МАШ (ведомости учета времени отсутствия участников ГИА в аудитории)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4" name="Picture 384"/>
          <p:cNvPicPr/>
          <p:nvPr/>
        </p:nvPicPr>
        <p:blipFill>
          <a:blip r:embed="rId4"/>
          <a:stretch/>
        </p:blipFill>
        <p:spPr>
          <a:xfrm>
            <a:off x="11027293" y="5428148"/>
            <a:ext cx="793230" cy="1098848"/>
          </a:xfrm>
          <a:prstGeom prst="rect">
            <a:avLst/>
          </a:prstGeom>
        </p:spPr>
      </p:pic>
      <p:pic>
        <p:nvPicPr>
          <p:cNvPr id="386" name="Picture 386"/>
          <p:cNvPicPr/>
          <p:nvPr/>
        </p:nvPicPr>
        <p:blipFill>
          <a:blip r:embed="rId5"/>
          <a:stretch/>
        </p:blipFill>
        <p:spPr>
          <a:xfrm>
            <a:off x="10873879" y="2149974"/>
            <a:ext cx="1100058" cy="9675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36" name="Picture 236"/>
          <p:cNvPicPr/>
          <p:nvPr/>
        </p:nvPicPr>
        <p:blipFill>
          <a:blip r:embed="rId3"/>
          <a:stretch/>
        </p:blipFill>
        <p:spPr>
          <a:xfrm>
            <a:off x="-6448" y="-1348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Меры, принимаемые в отношении участников </a:t>
            </a:r>
            <a:b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ГИА-11 в случае нарушения Порядка</a:t>
            </a:r>
          </a:p>
        </p:txBody>
      </p:sp>
      <p:sp>
        <p:nvSpPr>
          <p:cNvPr id="238" name="Shape 238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923763" y="1259876"/>
            <a:ext cx="108586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indent="0" algn="just"/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случае нарушения порядка проведения ГИА умысел лиц, его нарушивших, заключается в том, что каждый из них </a:t>
            </a:r>
            <a:r>
              <a:rPr sz="1600">
                <a:solidFill>
                  <a:srgbClr val="C00000"/>
                </a:solidFill>
                <a:latin typeface="Arial"/>
                <a:ea typeface="Arial"/>
                <a:cs typeface="Arial"/>
              </a:rPr>
              <a:t>ознакомлен с Порядком, знает его требования, предупрежден об ответственности </a:t>
            </a: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за его нарушение, причём под подпись.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1" name="Table 241"/>
          <p:cNvGraphicFramePr/>
          <p:nvPr/>
        </p:nvGraphicFramePr>
        <p:xfrm>
          <a:off x="923763" y="2196442"/>
          <a:ext cx="10858661" cy="45499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6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332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Административная ответственность                                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Федеральный закон от 30.12.2001 № 195 «Кодекс Российской Федерации</a:t>
                      </a:r>
                      <a:b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об административных правонарушениях»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spc="0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0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Нарушение установленного порядка проведения ГИА квалифицируется как административное правонарушение, ответственность за которое предусмотрена </a:t>
                      </a: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частью 4 статьи 19.30 Кодекса Российской Федерации </a:t>
                      </a:r>
                      <a:r>
                        <a:rPr sz="1600" b="0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 административных правонарушениях</a:t>
                      </a: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 spc="0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spc="0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i="1" u="none" strike="noStrike" cap="none" spc="0" baseline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Влечет наложение административного штрафа </a:t>
                      </a:r>
                      <a:r>
                        <a:rPr sz="1600" b="0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 граждан </a:t>
                      </a: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- </a:t>
                      </a:r>
                      <a:r>
                        <a:rPr sz="1600" b="1" i="0" u="none" strike="noStrike" cap="none" spc="0" baseline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от 3000 – 5000 руб.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641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Уголовная ответственность                                                  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sz="1600" b="0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отношении лица, пришедшего на экзамен вместо участника экзамена, возбуждается уголовное дело по п. 5 ст. 327 УК РФ — за использование заведомо подложного документа грозит штраф до 80 тыс. рублей, до 480 часов обязательных работ, до 2-х лет исправительных работ или до полугода ареста.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3" name="Picture 243"/>
          <p:cNvPicPr/>
          <p:nvPr/>
        </p:nvPicPr>
        <p:blipFill>
          <a:blip r:embed="rId4"/>
          <a:stretch/>
        </p:blipFill>
        <p:spPr>
          <a:xfrm>
            <a:off x="10410623" y="2425871"/>
            <a:ext cx="1206981" cy="1852530"/>
          </a:xfrm>
          <a:prstGeom prst="rect">
            <a:avLst/>
          </a:prstGeom>
        </p:spPr>
      </p:pic>
      <p:pic>
        <p:nvPicPr>
          <p:cNvPr id="245" name="Picture 245"/>
          <p:cNvPicPr/>
          <p:nvPr/>
        </p:nvPicPr>
        <p:blipFill>
          <a:blip r:embed="rId5"/>
          <a:stretch/>
        </p:blipFill>
        <p:spPr>
          <a:xfrm>
            <a:off x="10410623" y="5081119"/>
            <a:ext cx="1169092" cy="15402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75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77" name="Picture 277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 i="0" u="none" strike="noStrike" cap="none" spc="0" baseline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Вход участников  ГИА-11 в ППЭ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714375" y="1335087"/>
            <a:ext cx="11049000" cy="5244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BE5D6"/>
          </a:solidFill>
          <a:ln w="25402">
            <a:solidFill>
              <a:srgbClr val="00602B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С 9:00 по местному времени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82" name="Shape 282"/>
          <p:cNvGrpSpPr/>
          <p:nvPr/>
        </p:nvGrpSpPr>
        <p:grpSpPr>
          <a:xfrm>
            <a:off x="714375" y="1921446"/>
            <a:ext cx="10877550" cy="3266548"/>
            <a:chOff x="0" y="0"/>
            <a:chExt cx="10877550" cy="3266548"/>
          </a:xfrm>
        </p:grpSpPr>
        <p:sp>
          <p:nvSpPr>
            <p:cNvPr id="283" name="Shape 283"/>
            <p:cNvSpPr/>
            <p:nvPr/>
          </p:nvSpPr>
          <p:spPr>
            <a:xfrm>
              <a:off x="3303581" y="115390"/>
              <a:ext cx="3531515" cy="1169139"/>
            </a:xfrm>
            <a:prstGeom prst="rect">
              <a:avLst/>
            </a:pr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</a:gradFill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229560" tIns="229560" rIns="229560" bIns="229560" anchor="ctr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800"/>
                </a:spcAft>
              </a:pPr>
              <a:r>
                <a:rPr sz="1800" b="0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  <a:t> наличие у участника ГИА-11 </a:t>
              </a:r>
              <a:r>
                <a:rPr sz="1800" b="1" i="0" u="none" strike="noStrike" cap="none" spc="0" baseline="0">
                  <a:solidFill>
                    <a:srgbClr val="C00000"/>
                  </a:solidFill>
                  <a:latin typeface="Arial"/>
                  <a:ea typeface="Arial"/>
                  <a:cs typeface="Arial"/>
                </a:rPr>
                <a:t>документа, удостоверяющего его личность</a:t>
              </a:r>
              <a:endParaRPr sz="180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3313397" y="1932596"/>
              <a:ext cx="3531515" cy="1235210"/>
            </a:xfrm>
            <a:prstGeom prst="rect">
              <a:avLst/>
            </a:pr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</a:gradFill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229560" tIns="229560" rIns="229560" bIns="229560" anchor="ctr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800"/>
                </a:spcAft>
              </a:pPr>
              <a:r>
                <a:rPr sz="1800" b="1" i="0" u="none" strike="noStrike" cap="none" spc="0" baseline="0">
                  <a:solidFill>
                    <a:srgbClr val="C00000"/>
                  </a:solidFill>
                  <a:latin typeface="Arial"/>
                  <a:ea typeface="Arial"/>
                  <a:cs typeface="Arial"/>
                </a:rPr>
                <a:t>наличие участника ГИА-11 в списках распределения                                   в данный ППЭ</a:t>
              </a:r>
              <a:endParaRPr sz="180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5610431" y="1364568"/>
              <a:ext cx="1330719" cy="539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0907"/>
                <a:gd name="f7" fmla="val 550872"/>
                <a:gd name="f8" fmla="val 110174"/>
                <a:gd name="f9" fmla="val 235454"/>
                <a:gd name="f10" fmla="val 275436"/>
                <a:gd name="f11" fmla="val 440698"/>
                <a:gd name="f12" fmla="+- 0 0 -90"/>
                <a:gd name="f13" fmla="*/ f3 1 470907"/>
                <a:gd name="f14" fmla="*/ f4 1 550872"/>
                <a:gd name="f15" fmla="+- f7 0 f5"/>
                <a:gd name="f16" fmla="+- f6 0 f5"/>
                <a:gd name="f17" fmla="*/ f12 f0 1"/>
                <a:gd name="f18" fmla="*/ f16 1 470907"/>
                <a:gd name="f19" fmla="*/ f15 1 550872"/>
                <a:gd name="f20" fmla="*/ 0 f16 1"/>
                <a:gd name="f21" fmla="*/ 110174 f15 1"/>
                <a:gd name="f22" fmla="*/ 235454 f16 1"/>
                <a:gd name="f23" fmla="*/ 0 f15 1"/>
                <a:gd name="f24" fmla="*/ 470907 f16 1"/>
                <a:gd name="f25" fmla="*/ 275436 f15 1"/>
                <a:gd name="f26" fmla="*/ 550872 f15 1"/>
                <a:gd name="f27" fmla="*/ 440698 f15 1"/>
                <a:gd name="f28" fmla="*/ f17 1 f2"/>
                <a:gd name="f29" fmla="*/ f20 1 470907"/>
                <a:gd name="f30" fmla="*/ f21 1 550872"/>
                <a:gd name="f31" fmla="*/ f22 1 470907"/>
                <a:gd name="f32" fmla="*/ f23 1 550872"/>
                <a:gd name="f33" fmla="*/ f24 1 470907"/>
                <a:gd name="f34" fmla="*/ f25 1 550872"/>
                <a:gd name="f35" fmla="*/ f26 1 550872"/>
                <a:gd name="f36" fmla="*/ f27 1 55087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  <a:gd name="OXMLTextRectL" fmla="val f50"/>
                <a:gd name="OXMLTextRectT" fmla="val f53"/>
                <a:gd name="OXMLTextRectR" fmla="val f51"/>
                <a:gd name="OXMLTextRectB" fmla="val f5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70907"/>
                <a:gd name="ODFBottom" fmla="val 550872"/>
                <a:gd name="ODFWidth" fmla="val 470907"/>
                <a:gd name="ODFHeight" fmla="val 550872"/>
              </a:gdLst>
              <a:ahLst/>
              <a:cxnLst/>
              <a:rect l="OXMLTextRectL" t="OXMLTextRectT" r="OXMLTextRectR" b="OXMLTextRectB"/>
              <a:pathLst>
                <a:path w="470907" h="55087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CE6F2"/>
            </a:solidFill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0" tIns="110176" rIns="141274" bIns="110176" anchor="ctr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300"/>
                </a:spcAft>
              </a:pPr>
              <a:endParaRPr sz="800" b="0" i="0" u="none" strike="noStrike" cap="none" spc="0" baseline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7066837" y="0"/>
              <a:ext cx="3810713" cy="3266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61679"/>
                <a:gd name="f7" fmla="val 1480840"/>
                <a:gd name="f8" fmla="val 662995"/>
                <a:gd name="f9" fmla="val 2298685"/>
                <a:gd name="f10" fmla="val 2961680"/>
                <a:gd name="f11" fmla="+- 0 0 -90"/>
                <a:gd name="f12" fmla="*/ f3 1 2961679"/>
                <a:gd name="f13" fmla="*/ f4 1 2961679"/>
                <a:gd name="f14" fmla="+- f6 0 f5"/>
                <a:gd name="f15" fmla="*/ f11 f0 1"/>
                <a:gd name="f16" fmla="*/ f14 1 2961679"/>
                <a:gd name="f17" fmla="*/ 0 f14 1"/>
                <a:gd name="f18" fmla="*/ 1480840 f14 1"/>
                <a:gd name="f19" fmla="*/ 2961680 f14 1"/>
                <a:gd name="f20" fmla="*/ f15 1 f2"/>
                <a:gd name="f21" fmla="*/ f17 1 2961679"/>
                <a:gd name="f22" fmla="*/ f18 1 2961679"/>
                <a:gd name="f23" fmla="*/ f19 1 2961679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  <a:gd name="OXMLTextRectL" fmla="val f30"/>
                <a:gd name="OXMLTextRectT" fmla="val f33"/>
                <a:gd name="OXMLTextRectR" fmla="val f31"/>
                <a:gd name="OXMLTextRectB" fmla="val f3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61679"/>
                <a:gd name="ODFBottom" fmla="val 2961679"/>
                <a:gd name="ODFWidth" fmla="val 2961679"/>
                <a:gd name="ODFHeight" fmla="val 2961679"/>
              </a:gdLst>
              <a:ahLst/>
              <a:cxnLst/>
              <a:rect l="OXMLTextRectL" t="OXMLTextRectT" r="OXMLTextRectR" b="OXMLTextRectB"/>
              <a:pathLst>
                <a:path w="2961679" h="2961679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475634" tIns="475634" rIns="475634" bIns="475634" anchor="t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1200"/>
                </a:spcAft>
              </a:pPr>
              <a:r>
                <a:rPr sz="2800" b="1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  <a:t>Допуск участников ГИА-11 </a:t>
              </a:r>
              <a:br>
                <a:rPr sz="2800" b="1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</a:br>
              <a:r>
                <a:rPr sz="2800" b="1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  <a:t>в ППЭ </a:t>
              </a:r>
              <a:endParaRPr sz="180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88" name="Picture 288"/>
            <p:cNvPicPr/>
            <p:nvPr/>
          </p:nvPicPr>
          <p:blipFill>
            <a:blip r:embed="rId4"/>
            <a:stretch/>
          </p:blipFill>
          <p:spPr>
            <a:xfrm>
              <a:off x="8422164" y="2299040"/>
              <a:ext cx="1100058" cy="967508"/>
            </a:xfrm>
            <a:prstGeom prst="rect">
              <a:avLst/>
            </a:prstGeom>
            <a:ln>
              <a:noFill/>
            </a:ln>
          </p:spPr>
        </p:pic>
        <p:sp>
          <p:nvSpPr>
            <p:cNvPr id="289" name="Shape 289"/>
            <p:cNvSpPr/>
            <p:nvPr/>
          </p:nvSpPr>
          <p:spPr>
            <a:xfrm>
              <a:off x="0" y="104156"/>
              <a:ext cx="3091472" cy="310583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747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  <a:gd name="OXMLTextRectL" fmla="val f110"/>
                <a:gd name="OXMLTextRectT" fmla="val f110"/>
                <a:gd name="OXMLTextRectR" fmla="val f111"/>
                <a:gd name="OXMLTextRectB" fmla="val f11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l"/>
                <a:gd name="ODFTop" fmla="val t"/>
                <a:gd name="ODFRight" fmla="val r"/>
                <a:gd name="ODFBottom" fmla="val b"/>
                <a:gd name="ODFWidth" fmla="val w"/>
                <a:gd name="ODFHeight" fmla="val h"/>
              </a:gdLst>
              <a:ahLst/>
              <a:cxnLst/>
              <a:rect l="OXMLTextRectL" t="OXMLTextRectT" r="OXMLTextRectR" b="OXMLTextRectB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</a:gradFill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>
              <a:noAutofit/>
            </a:bodyPr>
            <a:lstStyle/>
            <a:p>
              <a:pPr marL="0" indent="0" algn="ctr"/>
              <a:r>
                <a:rPr sz="1600" b="0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  <a:t>Работники, осуществляющие охрану правопорядка, совместно с организаторами проверяют</a:t>
              </a:r>
              <a:endParaRPr sz="180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  <a:p>
              <a:pPr marL="0" indent="0" algn="ctr"/>
              <a:endParaRPr sz="16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  <a:p>
              <a:pPr marL="0" indent="0" algn="ctr"/>
              <a:endParaRPr sz="16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  <a:p>
              <a:pPr marL="0" indent="0" algn="ctr"/>
              <a:endParaRPr sz="16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  <a:p>
              <a:pPr marL="0" indent="0" algn="ctr"/>
              <a:endParaRPr sz="16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  <a:p>
              <a:pPr marL="0" indent="0" algn="ctr"/>
              <a:endParaRPr sz="18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4522217" y="1313852"/>
              <a:ext cx="728746" cy="6213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8887"/>
                <a:gd name="f7" fmla="val 113845"/>
                <a:gd name="f8" fmla="val 328438"/>
                <a:gd name="f9" fmla="val 530449"/>
                <a:gd name="f10" fmla="val 745042"/>
                <a:gd name="f11" fmla="+- 0 0 -90"/>
                <a:gd name="f12" fmla="*/ f3 1 858887"/>
                <a:gd name="f13" fmla="*/ f4 1 858887"/>
                <a:gd name="f14" fmla="+- f6 0 f5"/>
                <a:gd name="f15" fmla="*/ f11 f0 1"/>
                <a:gd name="f16" fmla="*/ f14 1 858887"/>
                <a:gd name="f17" fmla="*/ 113845 f14 1"/>
                <a:gd name="f18" fmla="*/ 328438 f14 1"/>
                <a:gd name="f19" fmla="*/ 530449 f14 1"/>
                <a:gd name="f20" fmla="*/ 745042 f14 1"/>
                <a:gd name="f21" fmla="*/ f15 1 f2"/>
                <a:gd name="f22" fmla="*/ f17 1 858887"/>
                <a:gd name="f23" fmla="*/ f18 1 858887"/>
                <a:gd name="f24" fmla="*/ f19 1 858887"/>
                <a:gd name="f25" fmla="*/ f20 1 858887"/>
                <a:gd name="f26" fmla="*/ f5 1 f16"/>
                <a:gd name="f27" fmla="*/ f6 1 f16"/>
                <a:gd name="f28" fmla="+- f21 0 f1"/>
                <a:gd name="f29" fmla="*/ f22 1 f16"/>
                <a:gd name="f30" fmla="*/ f23 1 f16"/>
                <a:gd name="f31" fmla="*/ f24 1 f16"/>
                <a:gd name="f32" fmla="*/ f25 1 f16"/>
                <a:gd name="f33" fmla="*/ f26 f12 1"/>
                <a:gd name="f34" fmla="*/ f27 f12 1"/>
                <a:gd name="f35" fmla="*/ f27 f13 1"/>
                <a:gd name="f36" fmla="*/ f26 f13 1"/>
                <a:gd name="f37" fmla="*/ f29 f12 1"/>
                <a:gd name="f38" fmla="*/ f30 f13 1"/>
                <a:gd name="f39" fmla="*/ f30 f12 1"/>
                <a:gd name="f40" fmla="*/ f29 f13 1"/>
                <a:gd name="f41" fmla="*/ f31 f12 1"/>
                <a:gd name="f42" fmla="*/ f32 f12 1"/>
                <a:gd name="f43" fmla="*/ f31 f13 1"/>
                <a:gd name="f44" fmla="*/ f32 f13 1"/>
                <a:gd name="OXMLTextRectL" fmla="val f33"/>
                <a:gd name="OXMLTextRectT" fmla="val f36"/>
                <a:gd name="OXMLTextRectR" fmla="val f34"/>
                <a:gd name="OXMLTextRectB" fmla="val f3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58887"/>
                <a:gd name="ODFBottom" fmla="val 858887"/>
                <a:gd name="ODFWidth" fmla="val 858887"/>
                <a:gd name="ODFHeight" fmla="val 858887"/>
              </a:gdLst>
              <a:ahLst/>
              <a:cxnLst/>
              <a:rect l="OXMLTextRectL" t="OXMLTextRectT" r="OXMLTextRectR" b="OXMLTextRectB"/>
              <a:pathLst>
                <a:path w="858887" h="858887">
                  <a:moveTo>
                    <a:pt x="f7" y="f8"/>
                  </a:moveTo>
                  <a:lnTo>
                    <a:pt x="f8" y="f8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9"/>
                  </a:lnTo>
                  <a:lnTo>
                    <a:pt x="f9" y="f9"/>
                  </a:lnTo>
                  <a:lnTo>
                    <a:pt x="f9" y="f10"/>
                  </a:lnTo>
                  <a:lnTo>
                    <a:pt x="f8" y="f10"/>
                  </a:lnTo>
                  <a:lnTo>
                    <a:pt x="f8" y="f9"/>
                  </a:lnTo>
                  <a:lnTo>
                    <a:pt x="f7" y="f9"/>
                  </a:lnTo>
                  <a:lnTo>
                    <a:pt x="f7" y="f8"/>
                  </a:lnTo>
                  <a:close/>
                </a:path>
              </a:pathLst>
            </a:custGeom>
            <a:gradFill>
              <a:gsLst>
                <a:gs pos="0">
                  <a:srgbClr val="FFA2A1"/>
                </a:gs>
                <a:gs pos="100000">
                  <a:srgbClr val="FFBEBD"/>
                </a:gs>
              </a:gsLst>
            </a:gradFill>
            <a:ln w="9528">
              <a:solidFill>
                <a:srgbClr val="BE4B48"/>
              </a:solidFill>
              <a:prstDash val="solid"/>
            </a:ln>
          </p:spPr>
          <p:txBody>
            <a:bodyPr vert="horz" wrap="square" lIns="113842" tIns="328434" rIns="113842" bIns="328434" anchor="ctr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300"/>
                </a:spcAft>
              </a:pPr>
              <a:endParaRPr sz="800" b="0" i="0" u="none" strike="noStrike" cap="none" spc="0" baseline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91" name="Shape 291"/>
          <p:cNvSpPr/>
          <p:nvPr/>
        </p:nvSpPr>
        <p:spPr>
          <a:xfrm>
            <a:off x="714375" y="5294842"/>
            <a:ext cx="11049000" cy="9057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9A8C"/>
              </a:gs>
              <a:gs pos="100000">
                <a:srgbClr val="FFC0B9"/>
              </a:gs>
            </a:gsLst>
          </a:gra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just"/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случае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отсутствия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smtClean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у </a:t>
            </a:r>
            <a:r>
              <a:rPr lang="ru-RU" sz="1800" b="0" i="0" u="none" strike="noStrike" cap="none" spc="0" baseline="0" dirty="0" smtClean="0">
                <a:solidFill>
                  <a:srgbClr val="10253F"/>
                </a:solidFill>
                <a:latin typeface="Arial"/>
                <a:ea typeface="Arial"/>
                <a:cs typeface="Arial"/>
              </a:rPr>
              <a:t>участника ГИА</a:t>
            </a:r>
            <a:r>
              <a:rPr sz="1800" b="0" i="0" u="none" strike="noStrike" cap="none" spc="0" baseline="0" dirty="0" smtClean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документа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удостоверяющего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личность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он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допускается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в ППЭ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после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письменного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подтверждения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его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личности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сопровождающим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(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идентификации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).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302</TotalTime>
  <Words>2113</Words>
  <Application>Microsoft Office PowerPoint</Application>
  <DocSecurity>0</DocSecurity>
  <PresentationFormat>Широкоэкранный</PresentationFormat>
  <Paragraphs>266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Cambria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Садыкова Елена Михайловна</cp:lastModifiedBy>
  <cp:revision>37</cp:revision>
  <cp:lastPrinted>2026-05-13T10:44:28Z</cp:lastPrinted>
  <dcterms:created xsi:type="dcterms:W3CDTF">2014-03-19T03:31:28Z</dcterms:created>
  <dcterms:modified xsi:type="dcterms:W3CDTF">2026-05-15T11:50:15Z</dcterms:modified>
</cp:coreProperties>
</file>