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276" r:id="rId3"/>
    <p:sldId id="275" r:id="rId4"/>
    <p:sldId id="257" r:id="rId5"/>
    <p:sldId id="258" r:id="rId6"/>
    <p:sldId id="277" r:id="rId7"/>
    <p:sldId id="270" r:id="rId8"/>
    <p:sldId id="279" r:id="rId9"/>
    <p:sldId id="280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66" r:id="rId19"/>
    <p:sldId id="268" r:id="rId20"/>
    <p:sldId id="281" r:id="rId21"/>
    <p:sldId id="269" r:id="rId22"/>
    <p:sldId id="271" r:id="rId23"/>
    <p:sldId id="272" r:id="rId24"/>
    <p:sldId id="273" r:id="rId25"/>
    <p:sldId id="274" r:id="rId26"/>
    <p:sldId id="282" r:id="rId27"/>
    <p:sldId id="283" r:id="rId28"/>
  </p:sldIdLst>
  <p:sldSz cx="9144000" cy="6858000" type="screen4x3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4CA87-0271-452E-BE51-D4B184C80B7F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89A77-1B4F-4841-A3DC-2D7B2B379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071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tt.iro86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416824" cy="316835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АТТЕСТАЦИЯ ПЕДАГОГИЧЕСКИХ РАБОТНИКОВ В ЦЕЛЯХ УСТАНОВЛЕНИЯ КВАЛИФИКАЦИОННОЙ КАТЕГОРИИ "ПЕДАГОГ-МЕТОДИСТ" </a:t>
            </a:r>
            <a:r>
              <a:rPr lang="ru-RU" sz="2800" dirty="0" smtClean="0">
                <a:solidFill>
                  <a:srgbClr val="002060"/>
                </a:solidFill>
                <a:latin typeface="Arial Black" pitchFamily="34" charset="0"/>
              </a:rPr>
              <a:t>И </a:t>
            </a:r>
            <a:r>
              <a:rPr lang="ru-RU" sz="2800" dirty="0">
                <a:solidFill>
                  <a:srgbClr val="002060"/>
                </a:solidFill>
                <a:latin typeface="Arial Black" pitchFamily="34" charset="0"/>
              </a:rPr>
              <a:t>"ПЕДАГОГ-НАСТАВНИК"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4581129"/>
            <a:ext cx="4104456" cy="15066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Кортусова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атьяна Николаевна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к.п.н.,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методист МБОУ лицея имени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генерал-майора Хисматулина В.И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6087802"/>
            <a:ext cx="2232248" cy="65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 Сургут,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5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628800"/>
            <a:ext cx="8136904" cy="49685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Руководство методическим объединением педагогических работников образовательной организации и активного участия в методической работе образовательной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Руководство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 объединением на уровне ОО, муниципальном, региональном (подтверждающие документы: копия приказа о назначении руководителем МО).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Наличие лучших практик работы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 по ключевым направлениям развития содержания образования (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3 года).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25630"/>
            <a:ext cx="8363272" cy="129047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результатах профессиональной деятельности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1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340768"/>
            <a:ext cx="8064894" cy="51125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Реализация методическим объединением проектов, направленных на повышение качества образования обучающихся по направлениям деятельности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 (за 3 года).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Выступления/мастер-классы на заседаниях методических объединениях, педагогических, методических советах (федеральный, региональный, муниципальный, уровень ОО)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199" y="338328"/>
            <a:ext cx="8291263" cy="7144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44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420888"/>
            <a:ext cx="8640960" cy="40324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Разработка методических рекомендаций, авторских программ, диагностического инструментария, обеспечивающих развивающий характер и сопровождение инновационного образовательного процесса и проектов в образовательной организации.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наличие методических рекомендаций, авторских программ и проектов, диагностического инструментария по ключевым направлениям развития содержания образования (за 3 года)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7945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Руководство разработкой программно-методического сопровождения образовательного процесса, в т.ч. методического сопровождения реализации инновационных образовательных программ и проектов в образовательной организации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79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6388" y="1700808"/>
            <a:ext cx="8208912" cy="50014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Содействие в подготовке педагогических работников к участию в конкурсах профессионального мастерства.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(системная работа/ фрагментарный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характер/отсутствие инициатив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Участие педагогических работников методического объединения (профессиональной ассоциации, ее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и т.п.)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конкурсах профессионального мастерства (за 3 года).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07288" cy="12904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Методическая поддержка педагогических работников образовательной организации при подготовке к участию в профессиональных конкурсах</a:t>
            </a:r>
            <a:b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76842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420888"/>
            <a:ext cx="8712968" cy="417646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 работы по выявлению и анализу профессиональных дефицитов педагогических работников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 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7945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4. Участие в методической поддержке (сопровождении) педагогических работников образовательной организации, направленной на их профессиональное развитие, преодоление профессиональных дефицитов</a:t>
            </a:r>
          </a:p>
        </p:txBody>
      </p:sp>
    </p:spTree>
    <p:extLst>
      <p:ext uri="{BB962C8B-B14F-4D97-AF65-F5344CB8AC3E}">
        <p14:creationId xmlns:p14="http://schemas.microsoft.com/office/powerpoint/2010/main" val="37099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124744"/>
            <a:ext cx="8064895" cy="50014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Организация работы по снижению уровня и ликвидации профессиональных дефицитов педагогических работников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наличие анализа, содержащего характеристику конкретных показателей, плановых значений и динамику изменений значений показателей профессиональных дефицитов («дорожную карту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79296" cy="6424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65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1" y="1052736"/>
            <a:ext cx="8363272" cy="55446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 Реализация индивидуальных образовательных маршрутов педагогических работников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наличие индивидуальных образовательных маршрутов (ИОМ)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Планирование и обеспечение повышения квалификации педагогических работников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07288" cy="5703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92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568952" cy="428133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Наличие авторских учебных и (или) учебно-методических разработок.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наличие разработок, степень участия (автор/соавтор/составитель)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Внедрение авторских учебных и (или) учебно-методических разработок методического объединения (профессиональной ассоциации, ее отделения; секции регионального учебно-методического объединения; профессионального обучающегося сообщества).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63272" cy="13624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5. Передача опыта по применению в образовательной организации авторских учебных и (или) учебно-методических разработок 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37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3" cy="492941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 Транслирование опыта по применению авторских учебных и (или) учебно-методических разработок.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представление на уровне ОО, муниципальном, региональном, федеральном уровнях в очном и заочном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формате.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5.4. Участие в работе муниципальных и региональных инновационных площадок, стажировочных площадок, проектно-исследовательских лабораторий в сфере образования Ханты-Мансийского автономного округа – Югры.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результативность опытно-экспериментальной и инновационной деятельности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6424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03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579296" cy="53285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Рекомендованный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который необходимо предоставить результаты профессиональной деятельности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 последних лет.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каждого раздела должно сопровождаться сведениями, подтверждающими представленные результаты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(ссылки на сайт организации, в которой педагогический работник осуществляет педагогическую деятельность, содержащий материалы, подтверждающие представленную информацию, сайты сетевых педагогических сообществ и средств массовой информации, где размещены публикации педагогического работника, иные сайты по усмотрению педагогического работника, где представлены результаты его педагогической деятельности, либо архив с копиями подтверждающих документов).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(справки, таблицы, планы, анализы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 протоколы), подтверждающие информацию по отчёту,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заверяются руководителем ОО.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79296" cy="5703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4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1" cy="4497363"/>
          </a:xfrm>
          <a:solidFill>
            <a:schemeClr val="bg1"/>
          </a:solidFill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2023 года вступил в силу новый Порядок проведения аттестации педагогических работников организаций, осуществляющих образовательную деятельность, утвержденный приказом Минпросвещения России от 24.03.2023 № 196 «Об утверждении Порядка проведения аттестации педагогических работников организаций, осуществляющих образовательную деятельность». Данный приказ действует до 31 августа 2029 года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199" y="338328"/>
            <a:ext cx="8363271" cy="10024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Приказ-196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(после 01.09.2023)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81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507288" cy="47133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следующих показателей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входящей в должностные обязанности по занимаемой в организации должности: </a:t>
            </a:r>
          </a:p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руководства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практической подготовкой студентов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по образовательным программам среднего профессионального образования и (или) образовательным программам высшего образования; </a:t>
            </a:r>
          </a:p>
          <a:p>
            <a:pPr marL="0" indent="0" algn="just">
              <a:buNone/>
            </a:pP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наставничества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педагогических работников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организации, активного сопровождения их профессионального развития в образовательной организации; </a:t>
            </a:r>
          </a:p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содействия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подготовке педагогических работников, в том числе из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молодых специалистов, к участию в конкурсах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(педагогического) мастерства; </a:t>
            </a:r>
          </a:p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распространения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авторских подходов и методических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наставнической деятельности в образовательной организации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07288" cy="129047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педагог-наставник" устанавливается </a:t>
            </a:r>
          </a:p>
        </p:txBody>
      </p:sp>
    </p:spTree>
    <p:extLst>
      <p:ext uri="{BB962C8B-B14F-4D97-AF65-F5344CB8AC3E}">
        <p14:creationId xmlns:p14="http://schemas.microsoft.com/office/powerpoint/2010/main" val="403143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268760"/>
            <a:ext cx="8467168" cy="528945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Руководство практической подготовкой студентов, обучающихся по образовательным программам среднего профессионального образования и (или) образовательным программам высшего образования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Организация работы по сопровождению практической подготовки студентов.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характер работы/фрагментарный характер работы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Наличие закрепленных за педагогом студентов, осуществляющих практическую подготовку на базе ОО. 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наличие закрепленных за педагогом студентов/отсутствие закрепленных за педагогом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результатах профессиональной деятельности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7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763" y="1853279"/>
            <a:ext cx="8735725" cy="474407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Использование педагогом-наставником диагностического инструментария, изучение аналитических данных о наличии профессиональных дефицитов у педагогических работников ОО.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наличие/отсутствие диагностического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инструментария.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Доля педагогов, курируемых педагогом-наставником.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осуществление наставничества в отношении группы педагогов/отдельного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Разработка индивидуального образовательного маршрута (ИОМ) наставляемых педагогов и кураторство за его прохождением.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Результативность наставничества (повышение качества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показателей наставляемого: качество знаний обучающихся, результативность участия в олимпиадах, конкурсных мероприятиях и др.)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наличие положительной динамики значений показателей за 3 года/наличие стабильных результатов /отсутствие результатов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2031" y="338327"/>
            <a:ext cx="8398441" cy="151684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Наставничество в отношении педагогических работников образовательной организации, активного сопровождения их профессионального развития в 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7555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085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Содействие в подготовке педагогических работников к участию в конкурсах профессионального мастерства. 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содействие развитию конкурсного движения в ОО носит системный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характер/ фрагментарный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характер/инициативы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отсутствуют.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Результативность участия педагогических работников ОО в конкурсах профессионального мастерства (за 3 года). 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наличие призовых мест педагогов ОО в конкурсах профессионального мастерства на муниципальном, региональном, федеральном уровнях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63272" cy="13624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3. Содействие в подготовке педагогических работников, в т.ч. из числа молодых специалистов, к участию в конкурсах профессионального (педагогического)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113759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6085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Наличие авторских подходов и методических разработок в области наставнической деятельности в образовательной организации.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наличие разработок, степень участия (автор/соавтор/составитель)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Транслирование опыта по внедрению авторских подходов и методических разработок в области наставнической деятельности. Участие в конкурсах по наставничеству, проведение мастер-классов, выступления на семинарах, круглых столах, конференциях на уровне ОО, муниципальном, региональном, федеральном уровнях.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Показатели: представление опыта на уровне ОО, муниципальном, региональном, федеральном уровнях в очном и заочном формате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12904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Распространение авторских подходов и методических разработок в области наставнической деятельности в образовательной организации 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4025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6166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Рекомендованный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который необходимо предоставить результаты профессиональной деятельности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последних лет.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каждого раздела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сопровождаться сведениями, подтверждающими представленные результаты (ссылки на сайт организации, в которой педагогический работник осуществляет педагогическую деятельность, содержащий материалы, подтверждающие представленную информацию, сайты сетевых педагогических сообществ и средств массовой информации, где размещены публикации педагогического работника, иные сайты по усмотрению педагогического работника, где представлены результаты его педагогической деятельности, либо архив с копиями подтверждающих документов).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(справки, таблицы, планы, анализы работы, протоколы), подтверждающие информацию по отчёту, заверяются руководителем ОО.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4983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06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052736"/>
            <a:ext cx="8291264" cy="55446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установления квалификационных категорий "педагог-методист" и "педагог-наставник" осуществляется аттестационной комиссией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ходатайства работодателя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предусмотренного пунктом 48 настоящего Порядка, а также показателей, предусмотренных пунктами 50, 51 настоящего Порядка, характеризующих дополнительную деятельность педагогических работников, направленную на совершенствование методической работы или наставничества непосредственно в образовательной организации, не входящую в должностные обязанности по занимаемой в организации должности. 	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53. По результатам аттестации аттестационная комиссия принимает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следующих решений: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квалификационную категорию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"педагог-методист", квалификационную категорию "педагог-наставник" (указывается должность педагогического работника, по которой устанавливается квалификационная категория); </a:t>
            </a:r>
          </a:p>
          <a:p>
            <a:pPr marL="0" indent="0" algn="just">
              <a:buNone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отказать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установлении квалификационной категории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"педагог-методист", квалификационной категории "педагог-наставник" (указывается должность, по которой педагогическому работнику отказывается в установлении квалификационной категории).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507288" cy="864096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деятельности педагогических работников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38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052736"/>
            <a:ext cx="8640960" cy="56166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принятии в отношении педагогического работника решения аттестационной комиссии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отказе в установлении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 категории "педагог-методист" или квалификационной категории "педагог-наставник" проведение аттестации в целях установления таких квалификационных категорий осуществляется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чем через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принятия аттестационной комиссией соответствующего решения. </a:t>
            </a:r>
            <a:endParaRPr lang="ru-RU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Результаты аттестации в целях установления квалификационной категории "педагог-методист" или "педагог-наставник" педагогический работник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обжаловать в соответствии с законодательством Российской Федерации. 	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59.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Квалификационные катего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рии ("педагог-методист", "педагог-наставник"), установленные педагогическим работникам,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сохраняются при переходе в другую организацию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расположенную в другом субъекте Российской Федерации. 	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5703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73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8568952" cy="4137323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желанию педагогических работников.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допускаются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работники, имеющие высшую квалификационную категорию. 	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аттестационными комиссиями, сформированными в порядке, предусмотренном пунктами 25 и 26 настоящего Порядка. 	</a:t>
            </a: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338328"/>
            <a:ext cx="7704856" cy="136248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установления квалификационной категории "педагог-методист" или "педагог-наставник" </a:t>
            </a:r>
          </a:p>
        </p:txBody>
      </p:sp>
    </p:spTree>
    <p:extLst>
      <p:ext uri="{BB962C8B-B14F-4D97-AF65-F5344CB8AC3E}">
        <p14:creationId xmlns:p14="http://schemas.microsoft.com/office/powerpoint/2010/main" val="5026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42463"/>
            <a:ext cx="8280920" cy="5256584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1)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Заявление (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подать   на 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Аттестационном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портале   педагогов   ХМАО   в автоматизированной  информационной  системе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аттестации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педагогических работников       Ханты-Мансийского       автономного       округа     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   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Югры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att.iro86.ru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Ходатайство работодателя в аттестационную комиссию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формируется  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    основе     решения педагогического совета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ОО (иного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коллегиального органа      управления      образовательной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     на      котором рассматривалась деятельность педагогического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работника, согласованного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  выборным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органом 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соответствующей    первичной    профсоюзной    организации,    а    в отсутствие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такового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 с  иным  представительным  органом  (представителем) 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работников    </a:t>
            </a: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организации; характеризует    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деятельность педагогического работника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направленную на    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     методической   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     или наставничества непосредственно 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ОО.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5272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необходимых для подачи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41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35334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 о результатах профессиональной деятельности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соответствующий показателям,   предусмотренным   пунктами   50   или   51   нового   Порядка аттестации, утвержденный приказом Минпросвещения России от 24.03.2023 №  196  «Об  утверждении  Порядка  проведения  аттестации  педагогических работников  организаций,  осуществляющих  образовательную  деятельность»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(Рекомендации  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 заполнению   отчета   о  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  профессиональной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представлены на Аттестационном портале педагогов ХМАО в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разделе  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«Информационно-методические   материалы»   –   «Материалы   для педагогов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».)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Сведения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подтверждающие      представленные      результаты профессиональной деятельности.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необходимых для подачи заявления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2435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75252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 сообщают сведения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уровне образования (квалификации),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 деятельности, связанной с методической работой или наставничеством,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имеющейся высшей квалификационной категории,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о квалификационной категории, по которой они желают пройти аттестацию.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в аттестационную комиссию </a:t>
            </a:r>
          </a:p>
        </p:txBody>
      </p:sp>
    </p:spTree>
    <p:extLst>
      <p:ext uri="{BB962C8B-B14F-4D97-AF65-F5344CB8AC3E}">
        <p14:creationId xmlns:p14="http://schemas.microsoft.com/office/powerpoint/2010/main" val="333656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628800"/>
            <a:ext cx="7596832" cy="449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800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Общие сведения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Непрерывность профессионального развития учителя,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связанного с методической деятельностью 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рамках программ дополнительного профессионального образования)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 (в форме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семинаров, конференций и др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Другие разделы*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(информация ниже)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результатах профессиональной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96545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608512"/>
          </a:xfrm>
        </p:spPr>
        <p:txBody>
          <a:bodyPr>
            <a:noAutofit/>
          </a:bodyPr>
          <a:lstStyle/>
          <a:p>
            <a:pPr algn="just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следующих показателей деятельности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входящей в должностные обязанности по занимаемой в организации должности: </a:t>
            </a:r>
          </a:p>
          <a:p>
            <a:pPr marL="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 объединением педагогических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образовательной организации и активного участия в методической работе образовательной организации;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руководства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разработкой программно-методического сопровождения образовательного процесса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методического сопровождения реализации инновационных образовательных программ и проектов в образовательной организации; </a:t>
            </a: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91264" cy="114645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.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 "педагог-методист" устанавливается</a:t>
            </a:r>
          </a:p>
        </p:txBody>
      </p:sp>
    </p:spTree>
    <p:extLst>
      <p:ext uri="{BB962C8B-B14F-4D97-AF65-F5344CB8AC3E}">
        <p14:creationId xmlns:p14="http://schemas.microsoft.com/office/powerpoint/2010/main" val="3733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44824"/>
            <a:ext cx="8147247" cy="482453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методической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педагогических работников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при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участию в профессиональных конкурсах; </a:t>
            </a:r>
          </a:p>
          <a:p>
            <a:pPr marL="0" indent="0" algn="just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участия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методической поддержке (сопровождении) педагогических работников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организации, направленной на их профессиональное развитие, преодоление профессиональных дефицитов;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передачи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опыта по применению в образовательной организации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авторских учебных и (или) учебно-методических разработок. </a:t>
            </a: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147248" cy="93043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68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176</TotalTime>
  <Words>1867</Words>
  <Application>Microsoft Office PowerPoint</Application>
  <PresentationFormat>Экран (4:3)</PresentationFormat>
  <Paragraphs>115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Волна</vt:lpstr>
      <vt:lpstr>АТТЕСТАЦИЯ ПЕДАГОГИЧЕСКИХ РАБОТНИКОВ В ЦЕЛЯХ УСТАНОВЛЕНИЯ КВАЛИФИКАЦИОННОЙ КАТЕГОРИИ "ПЕДАГОГ-МЕТОДИСТ" И "ПЕДАГОГ-НАСТАВНИК" </vt:lpstr>
      <vt:lpstr> Приказ-196 (после 01.09.2023) </vt:lpstr>
      <vt:lpstr>Аттестация в целях установления квалификационной категории "педагог-методист" или "педагог-наставник" </vt:lpstr>
      <vt:lpstr> Перечень документов, необходимых для подачи заявления</vt:lpstr>
      <vt:lpstr>Перечень документов, необходимых для подачи заявления</vt:lpstr>
      <vt:lpstr> В заявлении в аттестационную комиссию </vt:lpstr>
      <vt:lpstr>Отчет о результатах профессиональной деятельности</vt:lpstr>
      <vt:lpstr>. Квалификационная категория "педагог-методист" устанавливается</vt:lpstr>
      <vt:lpstr>Презентация PowerPoint</vt:lpstr>
      <vt:lpstr>Отчет о результатах профессиональной деятельности:</vt:lpstr>
      <vt:lpstr>Презентация PowerPoint</vt:lpstr>
      <vt:lpstr> Раздел 2. Руководство разработкой программно-методического сопровождения образовательного процесса, в т.ч. методического сопровождения реализации инновационных образовательных программ и проектов в образовательной организации </vt:lpstr>
      <vt:lpstr> Раздел 3. Методическая поддержка педагогических работников образовательной организации при подготовке к участию в профессиональных конкурсах </vt:lpstr>
      <vt:lpstr>Раздел 4. Участие в методической поддержке (сопровождении) педагогических работников образовательной организации, направленной на их профессиональное развитие, преодоление профессиональных дефицитов</vt:lpstr>
      <vt:lpstr>Презентация PowerPoint</vt:lpstr>
      <vt:lpstr>Презентация PowerPoint</vt:lpstr>
      <vt:lpstr> Раздел 5. Передача опыта по применению в образовательной организации авторских учебных и (или) учебно-методических разработок  </vt:lpstr>
      <vt:lpstr>Презентация PowerPoint</vt:lpstr>
      <vt:lpstr>Презентация PowerPoint</vt:lpstr>
      <vt:lpstr>Квалификационная категория  "педагог-наставник" устанавливается </vt:lpstr>
      <vt:lpstr> Отчет о результатах профессиональной деятельности:</vt:lpstr>
      <vt:lpstr>Раздел 2. Наставничество в отношении педагогических работников образовательной организации, активного сопровождения их профессионального развития в образовательной организации</vt:lpstr>
      <vt:lpstr>Раздел 3. Содействие в подготовке педагогических работников, в т.ч. из числа молодых специалистов, к участию в конкурсах профессионального (педагогического) мастерства</vt:lpstr>
      <vt:lpstr> Раздел 4. Распространение авторских подходов и методических разработок в области наставнической деятельности в образовательной организации  </vt:lpstr>
      <vt:lpstr>Презентация PowerPoint</vt:lpstr>
      <vt:lpstr>Оценка деятельности педагогических работников</vt:lpstr>
      <vt:lpstr>Важно!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64</cp:revision>
  <cp:lastPrinted>2024-02-12T10:02:52Z</cp:lastPrinted>
  <dcterms:created xsi:type="dcterms:W3CDTF">2024-02-08T12:56:53Z</dcterms:created>
  <dcterms:modified xsi:type="dcterms:W3CDTF">2024-09-30T15:31:18Z</dcterms:modified>
</cp:coreProperties>
</file>