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72"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C4410-6267-47B0-972A-EB42FD4F0394}" type="datetimeFigureOut">
              <a:rPr lang="ru-RU" smtClean="0"/>
              <a:pPr/>
              <a:t>17.04.2020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658C5-355B-40FA-B852-7C41ED9C501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AF658C5-355B-40FA-B852-7C41ED9C5016}"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8A22DE8-9544-40E7-828A-7265B4EC7297}" type="datetimeFigureOut">
              <a:rPr lang="ru-RU" smtClean="0"/>
              <a:pPr/>
              <a:t>17.04.2020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F1B5384-616B-490C-B0C4-B76C84638C9A}" type="slidenum">
              <a:rPr lang="ru-RU" smtClean="0"/>
              <a:pPr/>
              <a:t>‹#›</a:t>
            </a:fld>
            <a:endParaRPr lang="ru-RU"/>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1B5384-616B-490C-B0C4-B76C84638C9A}" type="slidenum">
              <a:rPr lang="ru-RU" smtClean="0"/>
              <a:pPr/>
              <a:t>‹#›</a:t>
            </a:fld>
            <a:endParaRPr lang="ru-RU"/>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1B5384-616B-490C-B0C4-B76C84638C9A}" type="slidenum">
              <a:rPr lang="ru-RU" smtClean="0"/>
              <a:pPr/>
              <a:t>‹#›</a:t>
            </a:fld>
            <a:endParaRPr lang="ru-RU"/>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1B5384-616B-490C-B0C4-B76C84638C9A}"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1B5384-616B-490C-B0C4-B76C84638C9A}"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F1B5384-616B-490C-B0C4-B76C84638C9A}"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F1B5384-616B-490C-B0C4-B76C84638C9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F1B5384-616B-490C-B0C4-B76C84638C9A}"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8A22DE8-9544-40E7-828A-7265B4EC7297}" type="datetimeFigureOut">
              <a:rPr lang="ru-RU" smtClean="0"/>
              <a:pPr/>
              <a:t>17.04.2020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F1B5384-616B-490C-B0C4-B76C84638C9A}" type="slidenum">
              <a:rPr lang="ru-RU" smtClean="0"/>
              <a:pPr/>
              <a:t>‹#›</a:t>
            </a:fld>
            <a:endParaRPr lang="ru-RU"/>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8A22DE8-9544-40E7-828A-7265B4EC7297}" type="datetimeFigureOut">
              <a:rPr lang="ru-RU" smtClean="0"/>
              <a:pPr/>
              <a:t>17.04.2020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F1B5384-616B-490C-B0C4-B76C84638C9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8A22DE8-9544-40E7-828A-7265B4EC7297}" type="datetimeFigureOut">
              <a:rPr lang="ru-RU" smtClean="0"/>
              <a:pPr/>
              <a:t>17.04.2020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F1B5384-616B-490C-B0C4-B76C84638C9A}"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8A22DE8-9544-40E7-828A-7265B4EC7297}" type="datetimeFigureOut">
              <a:rPr lang="ru-RU" smtClean="0"/>
              <a:pPr/>
              <a:t>17.04.2020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1B5384-616B-490C-B0C4-B76C84638C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8"/>
            <a:ext cx="7772400" cy="5643601"/>
          </a:xfrm>
        </p:spPr>
        <p:txBody>
          <a:bodyPr>
            <a:normAutofit fontScale="90000"/>
          </a:bodyPr>
          <a:lstStyle/>
          <a:p>
            <a:pPr algn="ctr"/>
            <a:r>
              <a:rPr lang="ru-RU" dirty="0" smtClean="0"/>
              <a:t>ПРИЕМЫ, МОБИЛИЗУЮЩИЕ ИНТЕЛЛЕКТУАЛЬНЫЕ ВОЗМОЖНОСТИ ШКОЛЬНИКОВ ПРИ ПОДГОТОВКЕ И СДАЧЕ ЭКЗАМЕНОВ</a:t>
            </a:r>
            <a:br>
              <a:rPr lang="ru-RU" dirty="0" smtClean="0"/>
            </a:br>
            <a:endParaRPr lang="ru-RU" dirty="0"/>
          </a:p>
        </p:txBody>
      </p:sp>
      <p:sp>
        <p:nvSpPr>
          <p:cNvPr id="3" name="TextBox 2"/>
          <p:cNvSpPr txBox="1"/>
          <p:nvPr/>
        </p:nvSpPr>
        <p:spPr>
          <a:xfrm>
            <a:off x="5714976" y="6396335"/>
            <a:ext cx="3429024" cy="461665"/>
          </a:xfrm>
          <a:prstGeom prst="rect">
            <a:avLst/>
          </a:prstGeom>
          <a:noFill/>
        </p:spPr>
        <p:txBody>
          <a:bodyPr wrap="square" rtlCol="0">
            <a:spAutoFit/>
          </a:bodyPr>
          <a:lstStyle/>
          <a:p>
            <a:r>
              <a:rPr lang="ru-RU" sz="2400" dirty="0" smtClean="0"/>
              <a:t>Педагог - психолог</a:t>
            </a:r>
            <a:endParaRPr lang="ru-RU" sz="2400" dirty="0"/>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E:\Users\Девчата\Desktop\img14.jpg"/>
          <p:cNvPicPr>
            <a:picLocks noChangeAspect="1" noChangeArrowheads="1"/>
          </p:cNvPicPr>
          <p:nvPr/>
        </p:nvPicPr>
        <p:blipFill>
          <a:blip r:embed="rId2"/>
          <a:srcRect l="72812" t="46028" r="5625" b="10222"/>
          <a:stretch>
            <a:fillRect/>
          </a:stretch>
        </p:blipFill>
        <p:spPr bwMode="auto">
          <a:xfrm>
            <a:off x="7072298" y="3286124"/>
            <a:ext cx="2071702" cy="3152590"/>
          </a:xfrm>
          <a:prstGeom prst="rect">
            <a:avLst/>
          </a:prstGeom>
          <a:noFill/>
        </p:spPr>
      </p:pic>
      <p:sp>
        <p:nvSpPr>
          <p:cNvPr id="2" name="Содержимое 1"/>
          <p:cNvSpPr>
            <a:spLocks noGrp="1"/>
          </p:cNvSpPr>
          <p:nvPr>
            <p:ph idx="1"/>
          </p:nvPr>
        </p:nvSpPr>
        <p:spPr>
          <a:xfrm>
            <a:off x="285720" y="1000108"/>
            <a:ext cx="8501122" cy="5857892"/>
          </a:xfrm>
        </p:spPr>
        <p:txBody>
          <a:bodyPr>
            <a:normAutofit fontScale="85000" lnSpcReduction="20000"/>
          </a:bodyPr>
          <a:lstStyle/>
          <a:p>
            <a:r>
              <a:rPr lang="ru-RU" dirty="0" smtClean="0"/>
              <a:t>Большое количество информации можно запомнить с помощью частичного учебного метода, при котором повторяется предложение за предложением, стихотворная строка за строкой. </a:t>
            </a:r>
          </a:p>
          <a:p>
            <a:endParaRPr lang="ru-RU" dirty="0" smtClean="0"/>
          </a:p>
          <a:p>
            <a:r>
              <a:rPr lang="ru-RU" dirty="0" smtClean="0"/>
              <a:t>Текст запоминается целиком, а затем как одно целое повторяется. Взаимосвязи между отдельными частями воспринимаются быстрее и основательнее, а обязательное число повторений сокращается. </a:t>
            </a:r>
          </a:p>
          <a:p>
            <a:pPr>
              <a:buNone/>
            </a:pPr>
            <a:endParaRPr lang="ru-RU" dirty="0" smtClean="0"/>
          </a:p>
          <a:p>
            <a:r>
              <a:rPr lang="ru-RU" dirty="0" smtClean="0"/>
              <a:t>При работе с большим объемом материала            трудно хорошо запомнить текст как одно           целое. В таком случае разбейте текст на                                      достаточно большие разделы, объединенные             одной темой. </a:t>
            </a:r>
          </a:p>
          <a:p>
            <a:pPr>
              <a:buNone/>
            </a:pPr>
            <a:r>
              <a:rPr lang="ru-RU" dirty="0" smtClean="0"/>
              <a:t>При первом воспроизведении повторяется уже        выученная часть и изучается вторая.  При втором — повторяются первые части и  заучивается </a:t>
            </a:r>
          </a:p>
          <a:p>
            <a:pPr>
              <a:buNone/>
            </a:pPr>
            <a:r>
              <a:rPr lang="ru-RU" dirty="0" smtClean="0"/>
              <a:t>следующая и т.д.</a:t>
            </a:r>
          </a:p>
          <a:p>
            <a:endParaRPr lang="ru-RU" dirty="0"/>
          </a:p>
        </p:txBody>
      </p:sp>
      <p:sp>
        <p:nvSpPr>
          <p:cNvPr id="3" name="Заголовок 2"/>
          <p:cNvSpPr>
            <a:spLocks noGrp="1"/>
          </p:cNvSpPr>
          <p:nvPr>
            <p:ph type="title"/>
          </p:nvPr>
        </p:nvSpPr>
        <p:spPr>
          <a:xfrm>
            <a:off x="457200" y="0"/>
            <a:ext cx="8229600" cy="1142984"/>
          </a:xfrm>
        </p:spPr>
        <p:txBody>
          <a:bodyPr>
            <a:normAutofit/>
          </a:bodyPr>
          <a:lstStyle/>
          <a:p>
            <a:r>
              <a:rPr lang="ru-RU" dirty="0" smtClean="0">
                <a:effectLst/>
              </a:rPr>
              <a:t>Комплексный учебный метод </a:t>
            </a:r>
            <a:endParaRPr lang="ru-RU" dirty="0">
              <a:effectLst/>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E:\Users\Девчата\Desktop\7.jpg"/>
          <p:cNvPicPr>
            <a:picLocks noChangeAspect="1" noChangeArrowheads="1"/>
          </p:cNvPicPr>
          <p:nvPr/>
        </p:nvPicPr>
        <p:blipFill>
          <a:blip r:embed="rId2"/>
          <a:srcRect l="23195" t="34287" r="26639" b="20402"/>
          <a:stretch>
            <a:fillRect/>
          </a:stretch>
        </p:blipFill>
        <p:spPr bwMode="auto">
          <a:xfrm>
            <a:off x="4714844" y="3857604"/>
            <a:ext cx="4429156" cy="3000396"/>
          </a:xfrm>
          <a:prstGeom prst="rect">
            <a:avLst/>
          </a:prstGeom>
          <a:noFill/>
        </p:spPr>
      </p:pic>
      <p:sp>
        <p:nvSpPr>
          <p:cNvPr id="2" name="Содержимое 1"/>
          <p:cNvSpPr>
            <a:spLocks noGrp="1"/>
          </p:cNvSpPr>
          <p:nvPr>
            <p:ph idx="1"/>
          </p:nvPr>
        </p:nvSpPr>
        <p:spPr>
          <a:xfrm>
            <a:off x="500034" y="1142984"/>
            <a:ext cx="8229600" cy="5429288"/>
          </a:xfrm>
        </p:spPr>
        <p:txBody>
          <a:bodyPr>
            <a:normAutofit lnSpcReduction="10000"/>
          </a:bodyPr>
          <a:lstStyle/>
          <a:p>
            <a:r>
              <a:rPr lang="ru-RU" dirty="0" smtClean="0"/>
              <a:t>Ещё один хороший метод - зарисовывать главные элементы изучаемого материала.</a:t>
            </a:r>
          </a:p>
          <a:p>
            <a:r>
              <a:rPr lang="ru-RU" dirty="0" smtClean="0"/>
              <a:t>Зарисовки не должны быть сложными. Они должны легко восприниматься быстрым взглядом и ассоциироваться с нужным словом</a:t>
            </a:r>
            <a:r>
              <a:rPr lang="ru-RU" i="1" dirty="0" smtClean="0"/>
              <a:t>. </a:t>
            </a:r>
            <a:r>
              <a:rPr lang="ru-RU" b="1" i="1" dirty="0" smtClean="0">
                <a:solidFill>
                  <a:srgbClr val="FF0000"/>
                </a:solidFill>
              </a:rPr>
              <a:t>Например, слово “произведение” можно завуалировать, изобразив книгу.</a:t>
            </a:r>
          </a:p>
          <a:p>
            <a:r>
              <a:rPr lang="ru-RU" dirty="0" smtClean="0"/>
              <a:t>Количество символов                       неограниченно.                                       Главное, чтобы взглянув                                   на их ряд, вы смогли                              сразу воспроизвести                            нужную информацию.</a:t>
            </a:r>
          </a:p>
          <a:p>
            <a:endParaRPr lang="ru-RU" dirty="0"/>
          </a:p>
        </p:txBody>
      </p:sp>
      <p:sp>
        <p:nvSpPr>
          <p:cNvPr id="3" name="Заголовок 2"/>
          <p:cNvSpPr>
            <a:spLocks noGrp="1"/>
          </p:cNvSpPr>
          <p:nvPr>
            <p:ph type="title"/>
          </p:nvPr>
        </p:nvSpPr>
        <p:spPr/>
        <p:txBody>
          <a:bodyPr/>
          <a:lstStyle/>
          <a:p>
            <a:pPr algn="ctr"/>
            <a:r>
              <a:rPr lang="ru-RU" dirty="0" smtClean="0">
                <a:effectLst/>
              </a:rPr>
              <a:t>Метод: Ассоциации</a:t>
            </a:r>
            <a:endParaRPr lang="ru-RU" dirty="0">
              <a:effectLst/>
            </a:endParaRP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 Мысленно представим предмет, который мы хотим запомнить. Раскрасим его в своем воображении необычным цветом или представим его огромного размера, повернем и рассмотрим предмет с разных сторон. Трудно забыть его после таких действий, не правда ли?</a:t>
            </a:r>
          </a:p>
          <a:p>
            <a:endParaRPr lang="ru-RU" dirty="0"/>
          </a:p>
        </p:txBody>
      </p:sp>
      <p:sp>
        <p:nvSpPr>
          <p:cNvPr id="3" name="Заголовок 2"/>
          <p:cNvSpPr>
            <a:spLocks noGrp="1"/>
          </p:cNvSpPr>
          <p:nvPr>
            <p:ph type="title"/>
          </p:nvPr>
        </p:nvSpPr>
        <p:spPr/>
        <p:txBody>
          <a:bodyPr/>
          <a:lstStyle/>
          <a:p>
            <a:pPr algn="ctr"/>
            <a:r>
              <a:rPr lang="ru-RU" dirty="0" smtClean="0">
                <a:effectLst/>
              </a:rPr>
              <a:t>Метод: Представление</a:t>
            </a:r>
            <a:endParaRPr lang="ru-RU" dirty="0">
              <a:effectLst/>
            </a:endParaRPr>
          </a:p>
        </p:txBody>
      </p:sp>
      <p:pic>
        <p:nvPicPr>
          <p:cNvPr id="5121" name="Picture 1" descr="E:\Users\Девчата\Desktop\slide-2.jpg"/>
          <p:cNvPicPr>
            <a:picLocks noChangeAspect="1" noChangeArrowheads="1"/>
          </p:cNvPicPr>
          <p:nvPr/>
        </p:nvPicPr>
        <p:blipFill>
          <a:blip r:embed="rId2"/>
          <a:srcRect l="5416" t="89097" r="3026" b="-782"/>
          <a:stretch>
            <a:fillRect/>
          </a:stretch>
        </p:blipFill>
        <p:spPr bwMode="auto">
          <a:xfrm>
            <a:off x="0" y="5929330"/>
            <a:ext cx="9144000" cy="1159835"/>
          </a:xfrm>
          <a:prstGeom prst="rect">
            <a:avLst/>
          </a:prstGeom>
          <a:noFill/>
        </p:spPr>
      </p:pic>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E:\Users\Девчата\Desktop\depositphotos_187864264-stock-illustration-red-sign-number-spiral-form.jpg"/>
          <p:cNvPicPr>
            <a:picLocks noChangeAspect="1" noChangeArrowheads="1"/>
          </p:cNvPicPr>
          <p:nvPr/>
        </p:nvPicPr>
        <p:blipFill>
          <a:blip r:embed="rId2" cstate="print"/>
          <a:srcRect r="1432" b="6923"/>
          <a:stretch>
            <a:fillRect/>
          </a:stretch>
        </p:blipFill>
        <p:spPr bwMode="auto">
          <a:xfrm>
            <a:off x="5929322" y="3643314"/>
            <a:ext cx="3214678" cy="3225310"/>
          </a:xfrm>
          <a:prstGeom prst="rect">
            <a:avLst/>
          </a:prstGeom>
          <a:noFill/>
        </p:spPr>
      </p:pic>
      <p:sp>
        <p:nvSpPr>
          <p:cNvPr id="2" name="Содержимое 1"/>
          <p:cNvSpPr>
            <a:spLocks noGrp="1"/>
          </p:cNvSpPr>
          <p:nvPr>
            <p:ph idx="1"/>
          </p:nvPr>
        </p:nvSpPr>
        <p:spPr>
          <a:xfrm>
            <a:off x="285720" y="1071546"/>
            <a:ext cx="8572560" cy="5786454"/>
          </a:xfrm>
        </p:spPr>
        <p:txBody>
          <a:bodyPr>
            <a:normAutofit/>
          </a:bodyPr>
          <a:lstStyle/>
          <a:p>
            <a:r>
              <a:rPr lang="ru-RU" dirty="0" smtClean="0"/>
              <a:t>Для запоминания коротких чисел вполне достаточно создать их зрительный образ. Представьте себе, что число, которое вам необходимо запомнить, написано крупным красным шрифтом на белой стене или горит неоновыми цифрами на фоне черного неба.</a:t>
            </a:r>
          </a:p>
          <a:p>
            <a:r>
              <a:rPr lang="ru-RU" dirty="0" smtClean="0"/>
              <a:t> Заставьте эту надпись </a:t>
            </a:r>
          </a:p>
          <a:p>
            <a:pPr>
              <a:buNone/>
            </a:pPr>
            <a:r>
              <a:rPr lang="ru-RU" dirty="0" smtClean="0"/>
              <a:t>мигать не менее 15 секунд в вашем воображении. Повторяя число </a:t>
            </a:r>
          </a:p>
          <a:p>
            <a:pPr>
              <a:buNone/>
            </a:pPr>
            <a:r>
              <a:rPr lang="ru-RU" dirty="0" smtClean="0"/>
              <a:t>вслух, вы еще больше облегчите </a:t>
            </a:r>
          </a:p>
          <a:p>
            <a:pPr>
              <a:buNone/>
            </a:pPr>
            <a:r>
              <a:rPr lang="ru-RU" dirty="0" smtClean="0"/>
              <a:t>его запоминание, призвав еще </a:t>
            </a:r>
          </a:p>
          <a:p>
            <a:pPr>
              <a:buNone/>
            </a:pPr>
            <a:r>
              <a:rPr lang="ru-RU" dirty="0" smtClean="0"/>
              <a:t>один канал чувственного </a:t>
            </a:r>
          </a:p>
          <a:p>
            <a:pPr>
              <a:buNone/>
            </a:pPr>
            <a:r>
              <a:rPr lang="ru-RU" dirty="0" smtClean="0"/>
              <a:t>восприятия.</a:t>
            </a:r>
          </a:p>
          <a:p>
            <a:endParaRPr lang="ru-RU" dirty="0"/>
          </a:p>
        </p:txBody>
      </p:sp>
      <p:sp>
        <p:nvSpPr>
          <p:cNvPr id="3" name="Заголовок 2"/>
          <p:cNvSpPr>
            <a:spLocks noGrp="1"/>
          </p:cNvSpPr>
          <p:nvPr>
            <p:ph type="title"/>
          </p:nvPr>
        </p:nvSpPr>
        <p:spPr/>
        <p:txBody>
          <a:bodyPr/>
          <a:lstStyle/>
          <a:p>
            <a:pPr algn="ctr"/>
            <a:r>
              <a:rPr lang="ru-RU" dirty="0" smtClean="0">
                <a:effectLst/>
              </a:rPr>
              <a:t>Метод: Визуализация</a:t>
            </a:r>
            <a:endParaRPr lang="ru-RU" dirty="0">
              <a:effectLst/>
            </a:endParaRPr>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E:\Users\Девчата\Desktop\slide-4.jpg"/>
          <p:cNvPicPr>
            <a:picLocks noChangeAspect="1" noChangeArrowheads="1"/>
          </p:cNvPicPr>
          <p:nvPr/>
        </p:nvPicPr>
        <p:blipFill>
          <a:blip r:embed="rId2"/>
          <a:srcRect t="1528" r="88174"/>
          <a:stretch>
            <a:fillRect/>
          </a:stretch>
        </p:blipFill>
        <p:spPr bwMode="auto">
          <a:xfrm>
            <a:off x="8044394" y="0"/>
            <a:ext cx="1099605" cy="6858000"/>
          </a:xfrm>
          <a:prstGeom prst="rect">
            <a:avLst/>
          </a:prstGeom>
          <a:noFill/>
        </p:spPr>
      </p:pic>
      <p:sp>
        <p:nvSpPr>
          <p:cNvPr id="2" name="Содержимое 1"/>
          <p:cNvSpPr>
            <a:spLocks noGrp="1"/>
          </p:cNvSpPr>
          <p:nvPr>
            <p:ph idx="1"/>
          </p:nvPr>
        </p:nvSpPr>
        <p:spPr>
          <a:xfrm>
            <a:off x="457200" y="1142984"/>
            <a:ext cx="8686800" cy="5715016"/>
          </a:xfrm>
        </p:spPr>
        <p:txBody>
          <a:bodyPr>
            <a:normAutofit fontScale="92500" lnSpcReduction="20000"/>
          </a:bodyPr>
          <a:lstStyle/>
          <a:p>
            <a:pPr>
              <a:buNone/>
            </a:pPr>
            <a:r>
              <a:rPr lang="ru-RU" dirty="0" smtClean="0"/>
              <a:t>Некоторым из нас при запоминании числовой информации</a:t>
            </a:r>
            <a:r>
              <a:rPr lang="ru-RU" i="1" dirty="0" smtClean="0"/>
              <a:t> </a:t>
            </a:r>
            <a:r>
              <a:rPr lang="ru-RU" dirty="0" smtClean="0"/>
              <a:t>помогают опоры, или коды.</a:t>
            </a:r>
          </a:p>
          <a:p>
            <a:pPr>
              <a:buNone/>
            </a:pPr>
            <a:r>
              <a:rPr lang="ru-RU" dirty="0" smtClean="0"/>
              <a:t> К ним можно отнести:</a:t>
            </a:r>
          </a:p>
          <a:p>
            <a:r>
              <a:rPr lang="ru-RU" u="sng" dirty="0" smtClean="0"/>
              <a:t>Вербальный код</a:t>
            </a:r>
            <a:r>
              <a:rPr lang="ru-RU" dirty="0" smtClean="0"/>
              <a:t>. Люди с преобладанием вербальной (словесной, слуховой) памяти           более восприимчивы к звуковой стороне           слова. Непроизвольно им приходят на ум             рифмы, смешные истории и т.п. Им может оказаться полезным запоминание перечня примерно такого типа:</a:t>
            </a:r>
          </a:p>
          <a:p>
            <a:pPr>
              <a:buNone/>
            </a:pPr>
            <a:r>
              <a:rPr lang="ru-RU" b="1" i="1" dirty="0" smtClean="0">
                <a:solidFill>
                  <a:srgbClr val="FF0000"/>
                </a:solidFill>
              </a:rPr>
              <a:t>ноль — моль,</a:t>
            </a:r>
          </a:p>
          <a:p>
            <a:pPr>
              <a:buNone/>
            </a:pPr>
            <a:r>
              <a:rPr lang="ru-RU" b="1" i="1" dirty="0" smtClean="0">
                <a:solidFill>
                  <a:srgbClr val="FF0000"/>
                </a:solidFill>
              </a:rPr>
              <a:t>один — блондин.</a:t>
            </a:r>
            <a:endParaRPr lang="ru-RU" b="1" i="1" u="sng" dirty="0" smtClean="0">
              <a:solidFill>
                <a:srgbClr val="FF0000"/>
              </a:solidFill>
            </a:endParaRPr>
          </a:p>
          <a:p>
            <a:r>
              <a:rPr lang="ru-RU" u="sng" dirty="0" smtClean="0"/>
              <a:t>Визуальный (зрительный) код. </a:t>
            </a:r>
            <a:r>
              <a:rPr lang="ru-RU" dirty="0" smtClean="0"/>
              <a:t>Он может быть таким:</a:t>
            </a:r>
          </a:p>
          <a:p>
            <a:pPr>
              <a:buNone/>
            </a:pPr>
            <a:r>
              <a:rPr lang="ru-RU" b="1" i="1" dirty="0" smtClean="0">
                <a:solidFill>
                  <a:srgbClr val="FF0000"/>
                </a:solidFill>
              </a:rPr>
              <a:t>ноль — круг или овал,</a:t>
            </a:r>
          </a:p>
          <a:p>
            <a:pPr>
              <a:buNone/>
            </a:pPr>
            <a:r>
              <a:rPr lang="ru-RU" b="1" i="1" dirty="0" smtClean="0">
                <a:solidFill>
                  <a:srgbClr val="FF0000"/>
                </a:solidFill>
              </a:rPr>
              <a:t>один — столб (свеча, кол).</a:t>
            </a:r>
          </a:p>
        </p:txBody>
      </p:sp>
      <p:sp>
        <p:nvSpPr>
          <p:cNvPr id="3" name="Заголовок 2"/>
          <p:cNvSpPr>
            <a:spLocks noGrp="1"/>
          </p:cNvSpPr>
          <p:nvPr>
            <p:ph type="title"/>
          </p:nvPr>
        </p:nvSpPr>
        <p:spPr>
          <a:xfrm>
            <a:off x="457200" y="274638"/>
            <a:ext cx="8229600" cy="796908"/>
          </a:xfrm>
        </p:spPr>
        <p:txBody>
          <a:bodyPr/>
          <a:lstStyle/>
          <a:p>
            <a:pPr algn="ctr"/>
            <a:r>
              <a:rPr lang="ru-RU" dirty="0" smtClean="0">
                <a:effectLst/>
              </a:rPr>
              <a:t>Метод: Коды</a:t>
            </a:r>
            <a:endParaRPr lang="ru-RU" dirty="0">
              <a:effectLst/>
            </a:endParaRPr>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E:\Users\Девчата\Desktop\img14.jpg"/>
          <p:cNvPicPr>
            <a:picLocks noChangeAspect="1" noChangeArrowheads="1"/>
          </p:cNvPicPr>
          <p:nvPr/>
        </p:nvPicPr>
        <p:blipFill>
          <a:blip r:embed="rId2"/>
          <a:srcRect l="72812" t="46028" r="5625" b="10222"/>
          <a:stretch>
            <a:fillRect/>
          </a:stretch>
        </p:blipFill>
        <p:spPr bwMode="auto">
          <a:xfrm>
            <a:off x="7072298" y="3705410"/>
            <a:ext cx="2071702" cy="3152590"/>
          </a:xfrm>
          <a:prstGeom prst="rect">
            <a:avLst/>
          </a:prstGeom>
          <a:noFill/>
        </p:spPr>
      </p:pic>
      <p:sp>
        <p:nvSpPr>
          <p:cNvPr id="2" name="Содержимое 1"/>
          <p:cNvSpPr>
            <a:spLocks noGrp="1"/>
          </p:cNvSpPr>
          <p:nvPr>
            <p:ph idx="1"/>
          </p:nvPr>
        </p:nvSpPr>
        <p:spPr>
          <a:xfrm>
            <a:off x="285720" y="1142984"/>
            <a:ext cx="8572560" cy="5715016"/>
          </a:xfrm>
        </p:spPr>
        <p:txBody>
          <a:bodyPr>
            <a:normAutofit fontScale="77500" lnSpcReduction="20000"/>
          </a:bodyPr>
          <a:lstStyle/>
          <a:p>
            <a:r>
              <a:rPr lang="ru-RU" dirty="0" smtClean="0"/>
              <a:t>Запоминаем и наиболее точно воспроизводим информацию, расположенную в начале и в конце текста.</a:t>
            </a:r>
          </a:p>
          <a:p>
            <a:r>
              <a:rPr lang="ru-RU" dirty="0" smtClean="0"/>
              <a:t>Прочтите текст, который Вам необходимо выучить. Выделите наиболее сложные части и начинайте заучивать их первыми либо последними. Большое значение для запоминания имеют наши чувства и эмоции. </a:t>
            </a:r>
          </a:p>
          <a:p>
            <a:pPr>
              <a:buNone/>
            </a:pPr>
            <a:endParaRPr lang="ru-RU" dirty="0" smtClean="0"/>
          </a:p>
          <a:p>
            <a:r>
              <a:rPr lang="ru-RU" dirty="0" smtClean="0"/>
              <a:t>В целом вне зависимости от того какие техники Вы используете, старайтесь придавать                запоминаемому материалу эмоциональную окраску, вызывая у себя определенные         чувства. </a:t>
            </a:r>
            <a:r>
              <a:rPr lang="ru-RU" b="1" dirty="0" smtClean="0"/>
              <a:t>Информация, которая вам безразлична, плохо запоминается</a:t>
            </a:r>
            <a:r>
              <a:rPr lang="ru-RU" dirty="0" smtClean="0"/>
              <a:t>.</a:t>
            </a:r>
          </a:p>
          <a:p>
            <a:pPr>
              <a:buNone/>
            </a:pPr>
            <a:endParaRPr lang="ru-RU" dirty="0" smtClean="0"/>
          </a:p>
          <a:p>
            <a:r>
              <a:rPr lang="ru-RU" dirty="0" smtClean="0"/>
              <a:t>Непременным условием хорошего запоминания       является </a:t>
            </a:r>
            <a:r>
              <a:rPr lang="ru-RU" b="1" dirty="0" smtClean="0"/>
              <a:t>понимание того,  что надо усвоить.</a:t>
            </a:r>
            <a:r>
              <a:rPr lang="ru-RU" dirty="0" smtClean="0"/>
              <a:t>                   Хорошо запоминается то,  что понятно.                              Все законы, правила, формулы сначала                        должны быть поняты и лишь после этого их можно заучивать.</a:t>
            </a:r>
          </a:p>
          <a:p>
            <a:endParaRPr lang="ru-RU" dirty="0" smtClean="0"/>
          </a:p>
          <a:p>
            <a:endParaRPr lang="ru-RU" dirty="0" smtClean="0"/>
          </a:p>
          <a:p>
            <a:endParaRPr lang="ru-RU" dirty="0"/>
          </a:p>
        </p:txBody>
      </p:sp>
      <p:sp>
        <p:nvSpPr>
          <p:cNvPr id="3" name="Заголовок 2"/>
          <p:cNvSpPr>
            <a:spLocks noGrp="1"/>
          </p:cNvSpPr>
          <p:nvPr>
            <p:ph type="title"/>
          </p:nvPr>
        </p:nvSpPr>
        <p:spPr/>
        <p:txBody>
          <a:bodyPr/>
          <a:lstStyle/>
          <a:p>
            <a:pPr algn="ctr"/>
            <a:r>
              <a:rPr lang="ru-RU" dirty="0" smtClean="0">
                <a:effectLst/>
              </a:rPr>
              <a:t>Метод: Эффект края</a:t>
            </a:r>
            <a:endParaRPr lang="ru-RU" dirty="0">
              <a:effectLst/>
            </a:endParaRPr>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3075" name="Picture 3" descr="E:\Users\Девчата\Desktop\img13.jpg"/>
          <p:cNvPicPr>
            <a:picLocks noChangeAspect="1" noChangeArrowheads="1"/>
          </p:cNvPicPr>
          <p:nvPr/>
        </p:nvPicPr>
        <p:blipFill>
          <a:blip r:embed="rId2"/>
          <a:srcRect/>
          <a:stretch>
            <a:fillRect/>
          </a:stretch>
        </p:blipFill>
        <p:spPr bwMode="auto">
          <a:xfrm>
            <a:off x="0" y="0"/>
            <a:ext cx="9144001" cy="6858001"/>
          </a:xfrm>
          <a:prstGeom prst="rect">
            <a:avLst/>
          </a:prstGeom>
          <a:noFill/>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00043"/>
            <a:ext cx="8229600" cy="3286147"/>
          </a:xfrm>
        </p:spPr>
        <p:txBody>
          <a:bodyPr>
            <a:normAutofit/>
          </a:bodyPr>
          <a:lstStyle/>
          <a:p>
            <a:pPr>
              <a:buNone/>
            </a:pPr>
            <a:r>
              <a:rPr lang="ru-RU" sz="2400" dirty="0" smtClean="0"/>
              <a:t>Во время стресса происходит сильное обезвоживание организма. Это связано с тем, что нервные процессы происходят на основе электрохимических реакций, а для них необходимо достаточное количество жидкости. Ее недостаток резко снижает скорость нервных процессов. Следовательно, перед экзаменом или во время него целесообразно выпить</a:t>
            </a:r>
            <a:endParaRPr lang="ru-RU" sz="2400" dirty="0"/>
          </a:p>
        </p:txBody>
      </p:sp>
      <p:pic>
        <p:nvPicPr>
          <p:cNvPr id="1027" name="Picture 3" descr="E:\Users\Девчата\Desktop\vanduo-71101594.jpg"/>
          <p:cNvPicPr>
            <a:picLocks noChangeAspect="1" noChangeArrowheads="1"/>
          </p:cNvPicPr>
          <p:nvPr/>
        </p:nvPicPr>
        <p:blipFill>
          <a:blip r:embed="rId2" cstate="print"/>
          <a:srcRect/>
          <a:stretch>
            <a:fillRect/>
          </a:stretch>
        </p:blipFill>
        <p:spPr bwMode="auto">
          <a:xfrm>
            <a:off x="4620228" y="3561136"/>
            <a:ext cx="4523772" cy="3011136"/>
          </a:xfrm>
          <a:prstGeom prst="rect">
            <a:avLst/>
          </a:prstGeom>
          <a:noFill/>
        </p:spPr>
      </p:pic>
      <p:sp>
        <p:nvSpPr>
          <p:cNvPr id="6" name="Прямоугольник 5"/>
          <p:cNvSpPr/>
          <p:nvPr/>
        </p:nvSpPr>
        <p:spPr>
          <a:xfrm>
            <a:off x="785786" y="3500438"/>
            <a:ext cx="4071966" cy="2215991"/>
          </a:xfrm>
          <a:prstGeom prst="rect">
            <a:avLst/>
          </a:prstGeom>
        </p:spPr>
        <p:txBody>
          <a:bodyPr wrap="square">
            <a:spAutoFit/>
          </a:bodyPr>
          <a:lstStyle/>
          <a:p>
            <a:pPr>
              <a:buNone/>
            </a:pPr>
            <a:r>
              <a:rPr lang="ru-RU" sz="2400" dirty="0" smtClean="0"/>
              <a:t>несколько глотков воды. В </a:t>
            </a:r>
            <a:r>
              <a:rPr lang="ru-RU" sz="2400" dirty="0" err="1" smtClean="0"/>
              <a:t>антистрессовых</a:t>
            </a:r>
            <a:r>
              <a:rPr lang="ru-RU" sz="2400" dirty="0" smtClean="0"/>
              <a:t> целях воду пьют за 20 минут до или через 30 минут после еды</a:t>
            </a:r>
            <a:r>
              <a:rPr lang="ru-RU" sz="2400" dirty="0" smtClean="0">
                <a:latin typeface="Bookman Old Style" pitchFamily="18" charset="0"/>
              </a:rPr>
              <a:t>.</a:t>
            </a:r>
          </a:p>
          <a:p>
            <a:endParaRPr lang="ru-RU" dirty="0"/>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5507249"/>
          </a:xfrm>
        </p:spPr>
        <p:txBody>
          <a:bodyPr>
            <a:normAutofit/>
          </a:bodyPr>
          <a:lstStyle/>
          <a:p>
            <a:r>
              <a:rPr lang="ru-RU" dirty="0" smtClean="0"/>
              <a:t>Вторая проблема, с которой сталкиваются школьники, попавшие в стрессовую ситуацию, — это нарушение гармоничной работы левого и правого полушарий. Если доминирует одно из них — правое (образное) или левое (логическое). Известно, что правое полушарие управляет левой половиной тела, а левое полушарие — правой половиной. </a:t>
            </a:r>
          </a:p>
          <a:p>
            <a:r>
              <a:rPr lang="ru-RU" dirty="0" smtClean="0"/>
              <a:t>Физическое упражнение, влияющее на гармонизацию работы левого и правого полушарий, называется </a:t>
            </a:r>
            <a:r>
              <a:rPr lang="ru-RU" i="1" dirty="0" smtClean="0"/>
              <a:t>«перекрестный шаг»</a:t>
            </a:r>
            <a:endParaRPr lang="ru-RU" i="1" dirty="0"/>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Users\Девчата\Desktop\0017-007-.jpg"/>
          <p:cNvPicPr>
            <a:picLocks noChangeAspect="1" noChangeArrowheads="1"/>
          </p:cNvPicPr>
          <p:nvPr/>
        </p:nvPicPr>
        <p:blipFill>
          <a:blip r:embed="rId3"/>
          <a:srcRect l="50881" b="79"/>
          <a:stretch>
            <a:fillRect/>
          </a:stretch>
        </p:blipFill>
        <p:spPr bwMode="auto">
          <a:xfrm>
            <a:off x="6215074" y="3643314"/>
            <a:ext cx="2643206" cy="2688497"/>
          </a:xfrm>
          <a:prstGeom prst="rect">
            <a:avLst/>
          </a:prstGeom>
          <a:noFill/>
        </p:spPr>
      </p:pic>
      <p:pic>
        <p:nvPicPr>
          <p:cNvPr id="2050" name="Picture 2" descr="E:\Users\Девчата\Desktop\0017-007-.jpg"/>
          <p:cNvPicPr>
            <a:picLocks noChangeAspect="1" noChangeArrowheads="1"/>
          </p:cNvPicPr>
          <p:nvPr/>
        </p:nvPicPr>
        <p:blipFill>
          <a:blip r:embed="rId3"/>
          <a:srcRect t="2715" r="50351"/>
          <a:stretch>
            <a:fillRect/>
          </a:stretch>
        </p:blipFill>
        <p:spPr bwMode="auto">
          <a:xfrm>
            <a:off x="6215074" y="844988"/>
            <a:ext cx="2500330" cy="2714606"/>
          </a:xfrm>
          <a:prstGeom prst="rect">
            <a:avLst/>
          </a:prstGeom>
          <a:noFill/>
        </p:spPr>
      </p:pic>
      <p:sp>
        <p:nvSpPr>
          <p:cNvPr id="2" name="Содержимое 1"/>
          <p:cNvSpPr>
            <a:spLocks noGrp="1"/>
          </p:cNvSpPr>
          <p:nvPr>
            <p:ph idx="1"/>
          </p:nvPr>
        </p:nvSpPr>
        <p:spPr>
          <a:xfrm>
            <a:off x="285720" y="857232"/>
            <a:ext cx="6572296" cy="6000768"/>
          </a:xfrm>
        </p:spPr>
        <p:txBody>
          <a:bodyPr>
            <a:normAutofit lnSpcReduction="10000"/>
          </a:bodyPr>
          <a:lstStyle/>
          <a:p>
            <a:r>
              <a:rPr lang="ru-RU" dirty="0" smtClean="0"/>
              <a:t>Имитируем ходьбу на месте, поднимая колено чуть выше, чем обычно.</a:t>
            </a:r>
          </a:p>
          <a:p>
            <a:r>
              <a:rPr lang="ru-RU" dirty="0" smtClean="0"/>
              <a:t>Каждый раз, когда колено находится в наивысшей точке, кладем на него противоположную руку. </a:t>
            </a:r>
          </a:p>
          <a:p>
            <a:r>
              <a:rPr lang="ru-RU" dirty="0" smtClean="0"/>
              <a:t>Соприкасаются то левое колено с правой рукой, то правое колено с левой рукой. </a:t>
            </a:r>
          </a:p>
          <a:p>
            <a:r>
              <a:rPr lang="ru-RU" dirty="0" smtClean="0"/>
              <a:t>Для эффективности в момент взмаха можно подниматься на опорной ноге на цыпочки.</a:t>
            </a:r>
          </a:p>
          <a:p>
            <a:r>
              <a:rPr lang="ru-RU" dirty="0" smtClean="0"/>
              <a:t>Двигаться не быстро, а в удобном темпе и с удовольствием.</a:t>
            </a:r>
          </a:p>
          <a:p>
            <a:endParaRPr lang="ru-RU" dirty="0" smtClean="0"/>
          </a:p>
          <a:p>
            <a:endParaRPr lang="ru-RU" dirty="0"/>
          </a:p>
        </p:txBody>
      </p:sp>
      <p:sp>
        <p:nvSpPr>
          <p:cNvPr id="3" name="Заголовок 2"/>
          <p:cNvSpPr>
            <a:spLocks noGrp="1"/>
          </p:cNvSpPr>
          <p:nvPr>
            <p:ph type="title"/>
          </p:nvPr>
        </p:nvSpPr>
        <p:spPr>
          <a:xfrm>
            <a:off x="500034" y="0"/>
            <a:ext cx="8229600" cy="1143000"/>
          </a:xfrm>
        </p:spPr>
        <p:txBody>
          <a:bodyPr>
            <a:normAutofit fontScale="90000"/>
          </a:bodyPr>
          <a:lstStyle/>
          <a:p>
            <a:r>
              <a:rPr lang="ru-RU" dirty="0" smtClean="0"/>
              <a:t>Упражнение «Перекрестный шаг»</a:t>
            </a:r>
            <a:endParaRPr lang="ru-RU" dirty="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481328"/>
            <a:ext cx="5715040" cy="5376672"/>
          </a:xfrm>
        </p:spPr>
        <p:txBody>
          <a:bodyPr>
            <a:normAutofit fontScale="85000" lnSpcReduction="20000"/>
          </a:bodyPr>
          <a:lstStyle/>
          <a:p>
            <a:r>
              <a:rPr lang="ru-RU" dirty="0" smtClean="0"/>
              <a:t>Это упражнение служит для уменьшения кислородного голодания. </a:t>
            </a:r>
          </a:p>
          <a:p>
            <a:r>
              <a:rPr lang="ru-RU" dirty="0" smtClean="0"/>
              <a:t>Зевать необходимо тем чаще, чем более интенсивной умственной деятельностью вы заняты. Зевание во время экзамена очень полезно. </a:t>
            </a:r>
          </a:p>
          <a:p>
            <a:r>
              <a:rPr lang="ru-RU" dirty="0" smtClean="0"/>
              <a:t>Как правильно зевать? Во время зевка обеими руками массировать круговыми движениями сухожилия (около ушей), соединяющие нижнюю и верхнюю челюсти. В этих местах находится большое количество нервных волокон. Для того чтобы оградить свой организм от кислородного голодания, достаточно 3–5 зевков.</a:t>
            </a: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Упражнение «Энергетическое зевание»</a:t>
            </a:r>
            <a:endParaRPr lang="ru-RU" dirty="0"/>
          </a:p>
        </p:txBody>
      </p:sp>
      <p:pic>
        <p:nvPicPr>
          <p:cNvPr id="3074" name="Picture 2" descr="E:\Users\Девчата\Desktop\hello_html_m75ea0d26.jpg"/>
          <p:cNvPicPr>
            <a:picLocks noChangeAspect="1" noChangeArrowheads="1"/>
          </p:cNvPicPr>
          <p:nvPr/>
        </p:nvPicPr>
        <p:blipFill>
          <a:blip r:embed="rId2"/>
          <a:srcRect/>
          <a:stretch>
            <a:fillRect/>
          </a:stretch>
        </p:blipFill>
        <p:spPr bwMode="auto">
          <a:xfrm>
            <a:off x="5683102" y="1285860"/>
            <a:ext cx="3460898" cy="4429125"/>
          </a:xfrm>
          <a:prstGeom prst="rect">
            <a:avLst/>
          </a:prstGeom>
          <a:noFill/>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sers\Девчата\Desktop\img6.jpg"/>
          <p:cNvPicPr>
            <a:picLocks noChangeAspect="1" noChangeArrowheads="1"/>
          </p:cNvPicPr>
          <p:nvPr/>
        </p:nvPicPr>
        <p:blipFill>
          <a:blip r:embed="rId2"/>
          <a:srcRect b="12800"/>
          <a:stretch>
            <a:fillRect/>
          </a:stretch>
        </p:blipFill>
        <p:spPr bwMode="auto">
          <a:xfrm>
            <a:off x="2071670" y="4143380"/>
            <a:ext cx="4806212" cy="2714620"/>
          </a:xfrm>
          <a:prstGeom prst="rect">
            <a:avLst/>
          </a:prstGeom>
          <a:noFill/>
        </p:spPr>
      </p:pic>
      <p:sp>
        <p:nvSpPr>
          <p:cNvPr id="2" name="Содержимое 1"/>
          <p:cNvSpPr>
            <a:spLocks noGrp="1"/>
          </p:cNvSpPr>
          <p:nvPr>
            <p:ph idx="1"/>
          </p:nvPr>
        </p:nvSpPr>
        <p:spPr>
          <a:xfrm>
            <a:off x="457200" y="1481329"/>
            <a:ext cx="8229600" cy="2590614"/>
          </a:xfrm>
        </p:spPr>
        <p:txBody>
          <a:bodyPr>
            <a:normAutofit fontScale="85000" lnSpcReduction="10000"/>
          </a:bodyPr>
          <a:lstStyle/>
          <a:p>
            <a:pPr lvl="0"/>
            <a:r>
              <a:rPr lang="ru-RU" dirty="0" smtClean="0"/>
              <a:t>Вдыхайте </a:t>
            </a:r>
            <a:r>
              <a:rPr lang="ru-RU" dirty="0" smtClean="0"/>
              <a:t>медленно через нос, стараясь опустить диафрагму как можно ниже;</a:t>
            </a:r>
          </a:p>
          <a:p>
            <a:pPr lvl="0"/>
            <a:r>
              <a:rPr lang="ru-RU" dirty="0" smtClean="0"/>
              <a:t>Задержите дыхание на 6 секунд;</a:t>
            </a:r>
          </a:p>
          <a:p>
            <a:pPr lvl="0"/>
            <a:r>
              <a:rPr lang="ru-RU" dirty="0" smtClean="0"/>
              <a:t>Выдыхайте медленно через рот;</a:t>
            </a:r>
          </a:p>
          <a:p>
            <a:pPr lvl="0"/>
            <a:r>
              <a:rPr lang="ru-RU" dirty="0" smtClean="0"/>
              <a:t>Сделайте паузу, некоторое время дышите как обычно;</a:t>
            </a:r>
          </a:p>
          <a:p>
            <a:pPr lvl="0"/>
            <a:r>
              <a:rPr lang="ru-RU" dirty="0" smtClean="0"/>
              <a:t>Повторите процедуру </a:t>
            </a:r>
            <a:r>
              <a:rPr lang="ru-RU" dirty="0" smtClean="0"/>
              <a:t>2-3 </a:t>
            </a:r>
            <a:r>
              <a:rPr lang="ru-RU" dirty="0" smtClean="0"/>
              <a:t>раза и </a:t>
            </a:r>
            <a:r>
              <a:rPr lang="ru-RU" dirty="0" smtClean="0"/>
              <a:t>займитесь делом.</a:t>
            </a: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effectLst/>
              </a:rPr>
              <a:t>Упражнение «Дыхание в чрезвычайных ситуациях</a:t>
            </a:r>
            <a:r>
              <a:rPr lang="ru-RU" dirty="0" smtClean="0">
                <a:effectLst/>
              </a:rPr>
              <a:t>»</a:t>
            </a:r>
            <a:endParaRPr lang="ru-RU" dirty="0">
              <a:effectLst/>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E:\Users\Девчата\Desktop\p1.jpg"/>
          <p:cNvPicPr>
            <a:picLocks noChangeAspect="1" noChangeArrowheads="1"/>
          </p:cNvPicPr>
          <p:nvPr/>
        </p:nvPicPr>
        <p:blipFill>
          <a:blip r:embed="rId2"/>
          <a:srcRect l="28949" t="25884" r="19055" b="21324"/>
          <a:stretch>
            <a:fillRect/>
          </a:stretch>
        </p:blipFill>
        <p:spPr bwMode="auto">
          <a:xfrm>
            <a:off x="5214910" y="0"/>
            <a:ext cx="3929090" cy="5143536"/>
          </a:xfrm>
          <a:prstGeom prst="rect">
            <a:avLst/>
          </a:prstGeom>
          <a:noFill/>
        </p:spPr>
      </p:pic>
      <p:sp>
        <p:nvSpPr>
          <p:cNvPr id="2" name="Заголовок 1"/>
          <p:cNvSpPr>
            <a:spLocks noGrp="1"/>
          </p:cNvSpPr>
          <p:nvPr>
            <p:ph type="ctrTitle"/>
          </p:nvPr>
        </p:nvSpPr>
        <p:spPr>
          <a:xfrm>
            <a:off x="0" y="642918"/>
            <a:ext cx="5643602" cy="4500594"/>
          </a:xfrm>
        </p:spPr>
        <p:txBody>
          <a:bodyPr>
            <a:normAutofit/>
          </a:bodyPr>
          <a:lstStyle/>
          <a:p>
            <a:pPr algn="ctr"/>
            <a:r>
              <a:rPr lang="ru-RU" dirty="0" smtClean="0"/>
              <a:t>Техники запоминания учебного материала для выпускников</a:t>
            </a:r>
            <a:br>
              <a:rPr lang="ru-RU" dirty="0" smtClean="0"/>
            </a:br>
            <a:endParaRPr lang="ru-RU" dirty="0"/>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sers\Девчата\Desktop\n_5b27751e2df35.jpg"/>
          <p:cNvPicPr>
            <a:picLocks noChangeAspect="1" noChangeArrowheads="1"/>
          </p:cNvPicPr>
          <p:nvPr/>
        </p:nvPicPr>
        <p:blipFill>
          <a:blip r:embed="rId2"/>
          <a:srcRect/>
          <a:stretch>
            <a:fillRect/>
          </a:stretch>
        </p:blipFill>
        <p:spPr bwMode="auto">
          <a:xfrm>
            <a:off x="4022570" y="3500438"/>
            <a:ext cx="5121430" cy="2786058"/>
          </a:xfrm>
          <a:prstGeom prst="rect">
            <a:avLst/>
          </a:prstGeom>
          <a:noFill/>
        </p:spPr>
      </p:pic>
      <p:sp>
        <p:nvSpPr>
          <p:cNvPr id="2" name="Содержимое 1"/>
          <p:cNvSpPr>
            <a:spLocks noGrp="1"/>
          </p:cNvSpPr>
          <p:nvPr>
            <p:ph idx="1"/>
          </p:nvPr>
        </p:nvSpPr>
        <p:spPr>
          <a:xfrm>
            <a:off x="0" y="1142984"/>
            <a:ext cx="8858280" cy="5715016"/>
          </a:xfrm>
        </p:spPr>
        <p:txBody>
          <a:bodyPr>
            <a:normAutofit fontScale="92500" lnSpcReduction="20000"/>
          </a:bodyPr>
          <a:lstStyle/>
          <a:p>
            <a:r>
              <a:rPr lang="ru-RU" dirty="0" smtClean="0"/>
              <a:t>Для запоминания какой-либо фразы достаточно выделить одно-два главных (ключевых) слова и запомнить их, после чего стоит только их вспомнить — как вспомнится вся фраза. Этот метод можно применять и при запоминании больших по объему текстов, составляя цепочку ключевых слов, следующих друг за другом и связанных между собой. Для этого запоминаемый текст разбивается на разделы. </a:t>
            </a:r>
          </a:p>
          <a:p>
            <a:pPr>
              <a:buNone/>
            </a:pPr>
            <a:endParaRPr lang="ru-RU" dirty="0" smtClean="0"/>
          </a:p>
          <a:p>
            <a:r>
              <a:rPr lang="ru-RU" dirty="0" smtClean="0"/>
              <a:t>В каждом из </a:t>
            </a:r>
            <a:r>
              <a:rPr lang="ru-RU" dirty="0" smtClean="0"/>
              <a:t>разделов                                           </a:t>
            </a:r>
            <a:r>
              <a:rPr lang="ru-RU" dirty="0" smtClean="0"/>
              <a:t>выделяются </a:t>
            </a:r>
            <a:r>
              <a:rPr lang="ru-RU" dirty="0" smtClean="0"/>
              <a:t>основные                                                     </a:t>
            </a:r>
            <a:r>
              <a:rPr lang="ru-RU" dirty="0" smtClean="0"/>
              <a:t>мысли, для каждой из </a:t>
            </a:r>
            <a:r>
              <a:rPr lang="ru-RU" dirty="0" smtClean="0"/>
              <a:t>                                                               которых </a:t>
            </a:r>
            <a:r>
              <a:rPr lang="ru-RU" dirty="0" smtClean="0"/>
              <a:t>выделяется </a:t>
            </a:r>
            <a:r>
              <a:rPr lang="ru-RU" dirty="0" smtClean="0"/>
              <a:t>                                               минимальное </a:t>
            </a:r>
            <a:r>
              <a:rPr lang="ru-RU" dirty="0" smtClean="0"/>
              <a:t>количество </a:t>
            </a:r>
            <a:r>
              <a:rPr lang="ru-RU" dirty="0" smtClean="0"/>
              <a:t>                                                   ключевых </a:t>
            </a:r>
            <a:r>
              <a:rPr lang="ru-RU" dirty="0" smtClean="0"/>
              <a:t>слов: их </a:t>
            </a:r>
            <a:r>
              <a:rPr lang="ru-RU" dirty="0" smtClean="0"/>
              <a:t>                                                             необходимо </a:t>
            </a:r>
            <a:r>
              <a:rPr lang="ru-RU" dirty="0" smtClean="0"/>
              <a:t>связать </a:t>
            </a:r>
            <a:r>
              <a:rPr lang="ru-RU" dirty="0" smtClean="0"/>
              <a:t>между </a:t>
            </a:r>
            <a:r>
              <a:rPr lang="ru-RU" dirty="0" smtClean="0"/>
              <a:t>собой и запомнить. </a:t>
            </a:r>
          </a:p>
        </p:txBody>
      </p:sp>
      <p:sp>
        <p:nvSpPr>
          <p:cNvPr id="3" name="Заголовок 2"/>
          <p:cNvSpPr>
            <a:spLocks noGrp="1"/>
          </p:cNvSpPr>
          <p:nvPr>
            <p:ph type="title"/>
          </p:nvPr>
        </p:nvSpPr>
        <p:spPr>
          <a:xfrm>
            <a:off x="457200" y="274638"/>
            <a:ext cx="8229600" cy="868346"/>
          </a:xfrm>
        </p:spPr>
        <p:txBody>
          <a:bodyPr>
            <a:normAutofit/>
          </a:bodyPr>
          <a:lstStyle/>
          <a:p>
            <a:pPr algn="ctr"/>
            <a:r>
              <a:rPr lang="ru-RU" dirty="0" smtClean="0">
                <a:effectLst/>
              </a:rPr>
              <a:t>Метод ключевых </a:t>
            </a:r>
            <a:r>
              <a:rPr lang="ru-RU" dirty="0" smtClean="0">
                <a:effectLst/>
              </a:rPr>
              <a:t>слов </a:t>
            </a:r>
            <a:endParaRPr lang="ru-RU" dirty="0">
              <a:effectLst/>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376672"/>
          </a:xfrm>
        </p:spPr>
        <p:txBody>
          <a:bodyPr>
            <a:normAutofit fontScale="85000" lnSpcReduction="20000"/>
          </a:bodyPr>
          <a:lstStyle/>
          <a:p>
            <a:r>
              <a:rPr lang="ru-RU" dirty="0" smtClean="0"/>
              <a:t>Необходимо повторить информацию в течение 20 секунд сразу после ее восприятия, т.к. самая большая потеря информации приходится на первые стадии запоминания, следующие непосредственно за восприятием.</a:t>
            </a:r>
          </a:p>
          <a:p>
            <a:r>
              <a:rPr lang="ru-RU" dirty="0" smtClean="0"/>
              <a:t>Промежутки времени между повторениями информации нужно по возможности удлинять. Предположим, если на подготовку дается семь дней, а материал требует не менее пяти повторений, то работа может быть построена так:</a:t>
            </a:r>
          </a:p>
          <a:p>
            <a:r>
              <a:rPr lang="ru-RU" dirty="0" smtClean="0"/>
              <a:t>1-й день — 2 повторения;</a:t>
            </a:r>
          </a:p>
          <a:p>
            <a:r>
              <a:rPr lang="ru-RU" dirty="0" smtClean="0"/>
              <a:t>2-й день — 1 повторение;</a:t>
            </a:r>
          </a:p>
          <a:p>
            <a:r>
              <a:rPr lang="ru-RU" dirty="0" smtClean="0"/>
              <a:t>3-й день — без повторений;</a:t>
            </a:r>
          </a:p>
          <a:p>
            <a:r>
              <a:rPr lang="ru-RU" dirty="0" smtClean="0"/>
              <a:t>4-й день — 1 повторение;</a:t>
            </a:r>
          </a:p>
          <a:p>
            <a:r>
              <a:rPr lang="ru-RU" dirty="0" smtClean="0"/>
              <a:t>5-й день — без повторений;</a:t>
            </a:r>
          </a:p>
          <a:p>
            <a:r>
              <a:rPr lang="ru-RU" dirty="0" smtClean="0"/>
              <a:t>6-й день — без повторений;</a:t>
            </a:r>
          </a:p>
          <a:p>
            <a:r>
              <a:rPr lang="ru-RU" dirty="0" smtClean="0"/>
              <a:t>7-й день — 1 повторение.</a:t>
            </a: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effectLst/>
              </a:rPr>
              <a:t>Метод повторения </a:t>
            </a:r>
            <a:r>
              <a:rPr lang="ru-RU" dirty="0" smtClean="0">
                <a:effectLst/>
              </a:rPr>
              <a:t/>
            </a:r>
            <a:br>
              <a:rPr lang="ru-RU" dirty="0" smtClean="0">
                <a:effectLst/>
              </a:rPr>
            </a:br>
            <a:r>
              <a:rPr lang="ru-RU" dirty="0" smtClean="0">
                <a:effectLst/>
              </a:rPr>
              <a:t>И.А</a:t>
            </a:r>
            <a:r>
              <a:rPr lang="ru-RU" dirty="0" smtClean="0">
                <a:effectLst/>
              </a:rPr>
              <a:t>. Корсакова</a:t>
            </a:r>
            <a:endParaRPr lang="ru-RU" dirty="0">
              <a:effectLst/>
            </a:endParaRPr>
          </a:p>
        </p:txBody>
      </p:sp>
      <p:pic>
        <p:nvPicPr>
          <p:cNvPr id="8193" name="Picture 1" descr="E:\Users\Девчата\Desktop\bcmEnybJXlU.jpg"/>
          <p:cNvPicPr>
            <a:picLocks noChangeAspect="1" noChangeArrowheads="1"/>
          </p:cNvPicPr>
          <p:nvPr/>
        </p:nvPicPr>
        <p:blipFill>
          <a:blip r:embed="rId2"/>
          <a:srcRect l="812" t="39445" r="69188" b="8888"/>
          <a:stretch>
            <a:fillRect/>
          </a:stretch>
        </p:blipFill>
        <p:spPr bwMode="auto">
          <a:xfrm>
            <a:off x="5786446" y="4357694"/>
            <a:ext cx="2286016" cy="2214578"/>
          </a:xfrm>
          <a:prstGeom prst="rect">
            <a:avLst/>
          </a:prstGeom>
          <a:noFill/>
        </p:spPr>
      </p:pic>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259</TotalTime>
  <Words>870</Words>
  <Application>Microsoft Office PowerPoint</Application>
  <PresentationFormat>Экран (4:3)</PresentationFormat>
  <Paragraphs>77</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Открытая</vt:lpstr>
      <vt:lpstr>ПРИЕМЫ, МОБИЛИЗУЮЩИЕ ИНТЕЛЛЕКТУАЛЬНЫЕ ВОЗМОЖНОСТИ ШКОЛЬНИКОВ ПРИ ПОДГОТОВКЕ И СДАЧЕ ЭКЗАМЕНОВ </vt:lpstr>
      <vt:lpstr>Слайд 2</vt:lpstr>
      <vt:lpstr>Слайд 3</vt:lpstr>
      <vt:lpstr>Упражнение «Перекрестный шаг»</vt:lpstr>
      <vt:lpstr>Упражнение «Энергетическое зевание»</vt:lpstr>
      <vt:lpstr>Упражнение «Дыхание в чрезвычайных ситуациях»</vt:lpstr>
      <vt:lpstr>Техники запоминания учебного материала для выпускников </vt:lpstr>
      <vt:lpstr>Метод ключевых слов </vt:lpstr>
      <vt:lpstr>Метод повторения  И.А. Корсакова</vt:lpstr>
      <vt:lpstr>Комплексный учебный метод </vt:lpstr>
      <vt:lpstr>Метод: Ассоциации</vt:lpstr>
      <vt:lpstr>Метод: Представление</vt:lpstr>
      <vt:lpstr>Метод: Визуализация</vt:lpstr>
      <vt:lpstr>Метод: Коды</vt:lpstr>
      <vt:lpstr>Метод: Эффект края</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ПРИЕМЫ, МОБИЛИЗУЮЩИЕ ИНТЕЛЛЕКТУАЛЬНЫЕ ВОЗМОЖНОСТИ ШКОЛЬНИКОВ ПРИ ПОДГОТОВКЕ И СДАЧЕ ЭКЗАМЕНОВ </dc:title>
  <dc:creator>Девчата</dc:creator>
  <cp:lastModifiedBy>Девчата</cp:lastModifiedBy>
  <cp:revision>29</cp:revision>
  <dcterms:created xsi:type="dcterms:W3CDTF">2020-04-16T13:11:17Z</dcterms:created>
  <dcterms:modified xsi:type="dcterms:W3CDTF">2020-04-17T13:48:59Z</dcterms:modified>
</cp:coreProperties>
</file>